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81" r:id="rId3"/>
    <p:sldId id="336" r:id="rId4"/>
    <p:sldId id="323" r:id="rId5"/>
    <p:sldId id="324" r:id="rId6"/>
    <p:sldId id="325" r:id="rId7"/>
    <p:sldId id="328" r:id="rId8"/>
    <p:sldId id="334" r:id="rId9"/>
    <p:sldId id="338" r:id="rId10"/>
    <p:sldId id="329" r:id="rId11"/>
    <p:sldId id="322" r:id="rId12"/>
    <p:sldId id="339" r:id="rId13"/>
    <p:sldId id="330" r:id="rId14"/>
    <p:sldId id="257" r:id="rId15"/>
    <p:sldId id="321" r:id="rId16"/>
    <p:sldId id="278" r:id="rId17"/>
    <p:sldId id="282" r:id="rId18"/>
    <p:sldId id="283" r:id="rId19"/>
    <p:sldId id="289" r:id="rId20"/>
    <p:sldId id="287" r:id="rId21"/>
    <p:sldId id="337" r:id="rId22"/>
    <p:sldId id="262" r:id="rId23"/>
    <p:sldId id="326" r:id="rId24"/>
    <p:sldId id="333" r:id="rId25"/>
    <p:sldId id="258" r:id="rId26"/>
    <p:sldId id="259" r:id="rId27"/>
    <p:sldId id="260" r:id="rId28"/>
    <p:sldId id="261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332" r:id="rId43"/>
    <p:sldId id="294" r:id="rId44"/>
    <p:sldId id="295" r:id="rId45"/>
    <p:sldId id="296" r:id="rId46"/>
    <p:sldId id="297" r:id="rId47"/>
    <p:sldId id="298" r:id="rId48"/>
    <p:sldId id="300" r:id="rId49"/>
    <p:sldId id="301" r:id="rId50"/>
    <p:sldId id="302" r:id="rId51"/>
    <p:sldId id="304" r:id="rId52"/>
    <p:sldId id="305" r:id="rId53"/>
    <p:sldId id="306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7" r:id="rId6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7C369-B6EF-4CE9-BC41-FABDBB233C7F}" type="doc">
      <dgm:prSet loTypeId="urn:microsoft.com/office/officeart/2005/8/layout/hierarchy1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tr-TR"/>
        </a:p>
      </dgm:t>
    </dgm:pt>
    <dgm:pt modelId="{D677F94D-4D46-470B-A0FE-F971DD489E32}">
      <dgm:prSet phldrT="[Metin]"/>
      <dgm:spPr/>
      <dgm:t>
        <a:bodyPr/>
        <a:lstStyle/>
        <a:p>
          <a:r>
            <a:rPr lang="tr-TR" dirty="0" smtClean="0"/>
            <a:t>İşçi sağlığı ve güvenliği hizmetleri</a:t>
          </a:r>
        </a:p>
      </dgm:t>
    </dgm:pt>
    <dgm:pt modelId="{0B6A4073-F9AB-4DE3-8D2F-9CF57025A8F1}" type="parTrans" cxnId="{800603BF-5B4C-43E4-9F19-D90775DB4299}">
      <dgm:prSet/>
      <dgm:spPr/>
      <dgm:t>
        <a:bodyPr/>
        <a:lstStyle/>
        <a:p>
          <a:endParaRPr lang="tr-TR"/>
        </a:p>
      </dgm:t>
    </dgm:pt>
    <dgm:pt modelId="{196663FB-8A00-473E-A7D2-34CE77A520E8}" type="sibTrans" cxnId="{800603BF-5B4C-43E4-9F19-D90775DB4299}">
      <dgm:prSet/>
      <dgm:spPr/>
      <dgm:t>
        <a:bodyPr/>
        <a:lstStyle/>
        <a:p>
          <a:endParaRPr lang="tr-TR"/>
        </a:p>
      </dgm:t>
    </dgm:pt>
    <dgm:pt modelId="{49BEFE0D-A006-441C-B0AE-FAE17823B937}">
      <dgm:prSet phldrT="[Metin]"/>
      <dgm:spPr/>
      <dgm:t>
        <a:bodyPr/>
        <a:lstStyle/>
        <a:p>
          <a:r>
            <a:rPr lang="tr-TR" dirty="0" smtClean="0"/>
            <a:t>Tıbbi boyut</a:t>
          </a:r>
          <a:endParaRPr lang="tr-TR" dirty="0"/>
        </a:p>
      </dgm:t>
    </dgm:pt>
    <dgm:pt modelId="{A8E1531B-674B-46F7-9FC7-2971D0116A70}" type="parTrans" cxnId="{0AC141AB-C961-48C8-AB1B-512D391DE957}">
      <dgm:prSet/>
      <dgm:spPr/>
      <dgm:t>
        <a:bodyPr/>
        <a:lstStyle/>
        <a:p>
          <a:endParaRPr lang="tr-TR"/>
        </a:p>
      </dgm:t>
    </dgm:pt>
    <dgm:pt modelId="{30C25E84-67BE-4EAA-9894-F6CD11FEB53B}" type="sibTrans" cxnId="{0AC141AB-C961-48C8-AB1B-512D391DE957}">
      <dgm:prSet/>
      <dgm:spPr/>
      <dgm:t>
        <a:bodyPr/>
        <a:lstStyle/>
        <a:p>
          <a:endParaRPr lang="tr-TR"/>
        </a:p>
      </dgm:t>
    </dgm:pt>
    <dgm:pt modelId="{DC2F124B-B07D-4D52-BA5A-3979FC36CF4F}">
      <dgm:prSet phldrT="[Metin]"/>
      <dgm:spPr/>
      <dgm:t>
        <a:bodyPr/>
        <a:lstStyle/>
        <a:p>
          <a:r>
            <a:rPr lang="tr-TR" dirty="0" smtClean="0"/>
            <a:t>İşe giriş muayeneleri</a:t>
          </a:r>
          <a:endParaRPr lang="tr-TR" dirty="0"/>
        </a:p>
      </dgm:t>
    </dgm:pt>
    <dgm:pt modelId="{59ADB91F-A40D-45D7-87E4-C95ABE573BE4}" type="parTrans" cxnId="{C0A7D692-EE79-4F40-BBC7-0F6A21EBC9B8}">
      <dgm:prSet/>
      <dgm:spPr/>
      <dgm:t>
        <a:bodyPr/>
        <a:lstStyle/>
        <a:p>
          <a:endParaRPr lang="tr-TR"/>
        </a:p>
      </dgm:t>
    </dgm:pt>
    <dgm:pt modelId="{2F93D85F-75AF-4A28-9197-42A9F45E4EC6}" type="sibTrans" cxnId="{C0A7D692-EE79-4F40-BBC7-0F6A21EBC9B8}">
      <dgm:prSet/>
      <dgm:spPr/>
      <dgm:t>
        <a:bodyPr/>
        <a:lstStyle/>
        <a:p>
          <a:endParaRPr lang="tr-TR"/>
        </a:p>
      </dgm:t>
    </dgm:pt>
    <dgm:pt modelId="{7A5BA872-26D2-4889-9884-2AF02318F24A}">
      <dgm:prSet phldrT="[Metin]"/>
      <dgm:spPr/>
      <dgm:t>
        <a:bodyPr/>
        <a:lstStyle/>
        <a:p>
          <a:r>
            <a:rPr lang="tr-TR" dirty="0" smtClean="0"/>
            <a:t>Periyodik muayeneler</a:t>
          </a:r>
          <a:endParaRPr lang="tr-TR" dirty="0"/>
        </a:p>
      </dgm:t>
    </dgm:pt>
    <dgm:pt modelId="{3174AE70-A20B-49B8-952F-1F2221F1951B}" type="parTrans" cxnId="{2DA8C721-BA60-436C-9017-32530E898B6B}">
      <dgm:prSet/>
      <dgm:spPr/>
      <dgm:t>
        <a:bodyPr/>
        <a:lstStyle/>
        <a:p>
          <a:endParaRPr lang="tr-TR"/>
        </a:p>
      </dgm:t>
    </dgm:pt>
    <dgm:pt modelId="{6FAF117B-06FE-48DE-B5C9-F0C3A1500C19}" type="sibTrans" cxnId="{2DA8C721-BA60-436C-9017-32530E898B6B}">
      <dgm:prSet/>
      <dgm:spPr/>
      <dgm:t>
        <a:bodyPr/>
        <a:lstStyle/>
        <a:p>
          <a:endParaRPr lang="tr-TR"/>
        </a:p>
      </dgm:t>
    </dgm:pt>
    <dgm:pt modelId="{985327F2-C957-4CE9-B753-CD4F8614469F}">
      <dgm:prSet phldrT="[Metin]"/>
      <dgm:spPr/>
      <dgm:t>
        <a:bodyPr/>
        <a:lstStyle/>
        <a:p>
          <a:r>
            <a:rPr lang="tr-TR" dirty="0" smtClean="0"/>
            <a:t>Teknik boyut:</a:t>
          </a:r>
        </a:p>
        <a:p>
          <a:r>
            <a:rPr lang="tr-TR" dirty="0" smtClean="0"/>
            <a:t>İş güvenliği</a:t>
          </a:r>
          <a:endParaRPr lang="tr-TR" dirty="0"/>
        </a:p>
      </dgm:t>
    </dgm:pt>
    <dgm:pt modelId="{13A9C021-5C80-4018-A760-662C48DD362D}" type="parTrans" cxnId="{0DEEC452-386E-416C-973D-FE9602E8C4D0}">
      <dgm:prSet/>
      <dgm:spPr/>
      <dgm:t>
        <a:bodyPr/>
        <a:lstStyle/>
        <a:p>
          <a:endParaRPr lang="tr-TR"/>
        </a:p>
      </dgm:t>
    </dgm:pt>
    <dgm:pt modelId="{3762DB03-9FA9-4A78-A364-560D6E3DCF2A}" type="sibTrans" cxnId="{0DEEC452-386E-416C-973D-FE9602E8C4D0}">
      <dgm:prSet/>
      <dgm:spPr/>
      <dgm:t>
        <a:bodyPr/>
        <a:lstStyle/>
        <a:p>
          <a:endParaRPr lang="tr-TR"/>
        </a:p>
      </dgm:t>
    </dgm:pt>
    <dgm:pt modelId="{73EBDA0F-29F6-4B65-B5E1-C70E2C92CBD7}">
      <dgm:prSet/>
      <dgm:spPr/>
      <dgm:t>
        <a:bodyPr/>
        <a:lstStyle/>
        <a:p>
          <a:r>
            <a:rPr lang="tr-TR" dirty="0" err="1" smtClean="0"/>
            <a:t>Morbidite</a:t>
          </a:r>
          <a:r>
            <a:rPr lang="tr-TR" dirty="0" smtClean="0"/>
            <a:t>- hastalık profili</a:t>
          </a:r>
        </a:p>
      </dgm:t>
    </dgm:pt>
    <dgm:pt modelId="{03507998-7848-4628-BCED-57A83CA33F98}" type="parTrans" cxnId="{81C8C09A-94B3-46FD-8F86-1F3F2928ED01}">
      <dgm:prSet/>
      <dgm:spPr/>
      <dgm:t>
        <a:bodyPr/>
        <a:lstStyle/>
        <a:p>
          <a:endParaRPr lang="tr-TR"/>
        </a:p>
      </dgm:t>
    </dgm:pt>
    <dgm:pt modelId="{355D099F-4B9F-48A1-A38D-03E2C018AC7A}" type="sibTrans" cxnId="{81C8C09A-94B3-46FD-8F86-1F3F2928ED01}">
      <dgm:prSet/>
      <dgm:spPr/>
      <dgm:t>
        <a:bodyPr/>
        <a:lstStyle/>
        <a:p>
          <a:endParaRPr lang="tr-TR"/>
        </a:p>
      </dgm:t>
    </dgm:pt>
    <dgm:pt modelId="{3071BE0C-E1B8-49F7-8FF0-6D3AEB53DB7C}" type="pres">
      <dgm:prSet presAssocID="{9807C369-B6EF-4CE9-BC41-FABDBB233C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E4E213B-CFDF-49FE-8B5B-62CCB117E183}" type="pres">
      <dgm:prSet presAssocID="{D677F94D-4D46-470B-A0FE-F971DD489E32}" presName="hierRoot1" presStyleCnt="0"/>
      <dgm:spPr/>
    </dgm:pt>
    <dgm:pt modelId="{76ABB10E-EA27-452B-BBA5-110388ACE5CF}" type="pres">
      <dgm:prSet presAssocID="{D677F94D-4D46-470B-A0FE-F971DD489E32}" presName="composite" presStyleCnt="0"/>
      <dgm:spPr/>
    </dgm:pt>
    <dgm:pt modelId="{5F14A97F-8942-4F38-B8DC-720C365FA319}" type="pres">
      <dgm:prSet presAssocID="{D677F94D-4D46-470B-A0FE-F971DD489E32}" presName="background" presStyleLbl="node0" presStyleIdx="0" presStyleCnt="1"/>
      <dgm:spPr/>
    </dgm:pt>
    <dgm:pt modelId="{19E0C30B-86A0-4495-BA92-58CEA9461E11}" type="pres">
      <dgm:prSet presAssocID="{D677F94D-4D46-470B-A0FE-F971DD489E32}" presName="text" presStyleLbl="fgAcc0" presStyleIdx="0" presStyleCnt="1" custScaleX="22770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4FFBC65-52AC-4685-BB5C-2C1A37C903B3}" type="pres">
      <dgm:prSet presAssocID="{D677F94D-4D46-470B-A0FE-F971DD489E32}" presName="hierChild2" presStyleCnt="0"/>
      <dgm:spPr/>
    </dgm:pt>
    <dgm:pt modelId="{AE65C0B2-61AC-442D-B5A3-6364CD33CD7E}" type="pres">
      <dgm:prSet presAssocID="{A8E1531B-674B-46F7-9FC7-2971D0116A70}" presName="Name10" presStyleLbl="parChTrans1D2" presStyleIdx="0" presStyleCnt="2"/>
      <dgm:spPr/>
      <dgm:t>
        <a:bodyPr/>
        <a:lstStyle/>
        <a:p>
          <a:endParaRPr lang="tr-TR"/>
        </a:p>
      </dgm:t>
    </dgm:pt>
    <dgm:pt modelId="{D78037C6-A302-4380-ACBB-2785E5E984F8}" type="pres">
      <dgm:prSet presAssocID="{49BEFE0D-A006-441C-B0AE-FAE17823B937}" presName="hierRoot2" presStyleCnt="0"/>
      <dgm:spPr/>
    </dgm:pt>
    <dgm:pt modelId="{7F7CDBE2-5766-4304-B716-B10948AD4858}" type="pres">
      <dgm:prSet presAssocID="{49BEFE0D-A006-441C-B0AE-FAE17823B937}" presName="composite2" presStyleCnt="0"/>
      <dgm:spPr/>
    </dgm:pt>
    <dgm:pt modelId="{89064051-CA5D-44FF-BF3A-35A99BD87A7F}" type="pres">
      <dgm:prSet presAssocID="{49BEFE0D-A006-441C-B0AE-FAE17823B937}" presName="background2" presStyleLbl="node2" presStyleIdx="0" presStyleCnt="2"/>
      <dgm:spPr/>
    </dgm:pt>
    <dgm:pt modelId="{6457453D-DB16-40F4-92C1-0F1AEC6DEA24}" type="pres">
      <dgm:prSet presAssocID="{49BEFE0D-A006-441C-B0AE-FAE17823B937}" presName="text2" presStyleLbl="fgAcc2" presStyleIdx="0" presStyleCnt="2" custLinFactNeighborX="-89921" custLinFactNeighborY="-5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54C9B37-4FD7-4017-970B-25C6B16D8C1C}" type="pres">
      <dgm:prSet presAssocID="{49BEFE0D-A006-441C-B0AE-FAE17823B937}" presName="hierChild3" presStyleCnt="0"/>
      <dgm:spPr/>
    </dgm:pt>
    <dgm:pt modelId="{AA437EFA-DF96-4C77-8D3E-0A019055C1B3}" type="pres">
      <dgm:prSet presAssocID="{59ADB91F-A40D-45D7-87E4-C95ABE573BE4}" presName="Name17" presStyleLbl="parChTrans1D3" presStyleIdx="0" presStyleCnt="3"/>
      <dgm:spPr/>
      <dgm:t>
        <a:bodyPr/>
        <a:lstStyle/>
        <a:p>
          <a:endParaRPr lang="tr-TR"/>
        </a:p>
      </dgm:t>
    </dgm:pt>
    <dgm:pt modelId="{81C97A68-5760-42A8-A59A-0F593C7386F9}" type="pres">
      <dgm:prSet presAssocID="{DC2F124B-B07D-4D52-BA5A-3979FC36CF4F}" presName="hierRoot3" presStyleCnt="0"/>
      <dgm:spPr/>
    </dgm:pt>
    <dgm:pt modelId="{57D1D3BE-2620-4343-B5F4-21F8976FA67E}" type="pres">
      <dgm:prSet presAssocID="{DC2F124B-B07D-4D52-BA5A-3979FC36CF4F}" presName="composite3" presStyleCnt="0"/>
      <dgm:spPr/>
    </dgm:pt>
    <dgm:pt modelId="{CB7AF0AF-6422-442D-A80C-4F0ED37E34BE}" type="pres">
      <dgm:prSet presAssocID="{DC2F124B-B07D-4D52-BA5A-3979FC36CF4F}" presName="background3" presStyleLbl="node3" presStyleIdx="0" presStyleCnt="3"/>
      <dgm:spPr/>
    </dgm:pt>
    <dgm:pt modelId="{F676DB74-30EC-49CA-8AC4-6C7695137919}" type="pres">
      <dgm:prSet presAssocID="{DC2F124B-B07D-4D52-BA5A-3979FC36CF4F}" presName="text3" presStyleLbl="fgAcc3" presStyleIdx="0" presStyleCnt="3" custLinFactNeighborX="-71356" custLinFactNeighborY="33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FE7AC43-A9AB-4C41-A694-D1345A772C00}" type="pres">
      <dgm:prSet presAssocID="{DC2F124B-B07D-4D52-BA5A-3979FC36CF4F}" presName="hierChild4" presStyleCnt="0"/>
      <dgm:spPr/>
    </dgm:pt>
    <dgm:pt modelId="{F89774C5-6F65-42F2-917E-2A40505028CA}" type="pres">
      <dgm:prSet presAssocID="{3174AE70-A20B-49B8-952F-1F2221F1951B}" presName="Name17" presStyleLbl="parChTrans1D3" presStyleIdx="1" presStyleCnt="3"/>
      <dgm:spPr/>
      <dgm:t>
        <a:bodyPr/>
        <a:lstStyle/>
        <a:p>
          <a:endParaRPr lang="tr-TR"/>
        </a:p>
      </dgm:t>
    </dgm:pt>
    <dgm:pt modelId="{F4064B72-E61E-430F-BE33-BEAB9A6A0883}" type="pres">
      <dgm:prSet presAssocID="{7A5BA872-26D2-4889-9884-2AF02318F24A}" presName="hierRoot3" presStyleCnt="0"/>
      <dgm:spPr/>
    </dgm:pt>
    <dgm:pt modelId="{536B393A-06DE-4E4A-9705-82F063495878}" type="pres">
      <dgm:prSet presAssocID="{7A5BA872-26D2-4889-9884-2AF02318F24A}" presName="composite3" presStyleCnt="0"/>
      <dgm:spPr/>
    </dgm:pt>
    <dgm:pt modelId="{4F2A8FCE-03CA-4553-A579-57183F9D4E05}" type="pres">
      <dgm:prSet presAssocID="{7A5BA872-26D2-4889-9884-2AF02318F24A}" presName="background3" presStyleLbl="node3" presStyleIdx="1" presStyleCnt="3"/>
      <dgm:spPr/>
    </dgm:pt>
    <dgm:pt modelId="{0CA92000-D574-49F6-8475-51E2C1223AD6}" type="pres">
      <dgm:prSet presAssocID="{7A5BA872-26D2-4889-9884-2AF02318F24A}" presName="text3" presStyleLbl="fgAcc3" presStyleIdx="1" presStyleCnt="3" custLinFactNeighborX="-68326" custLinFactNeighborY="33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4FEA5BB-296C-4E90-8F21-07A61980048D}" type="pres">
      <dgm:prSet presAssocID="{7A5BA872-26D2-4889-9884-2AF02318F24A}" presName="hierChild4" presStyleCnt="0"/>
      <dgm:spPr/>
    </dgm:pt>
    <dgm:pt modelId="{7E94EE5F-AF97-4F00-8848-078253FB23E8}" type="pres">
      <dgm:prSet presAssocID="{03507998-7848-4628-BCED-57A83CA33F98}" presName="Name17" presStyleLbl="parChTrans1D3" presStyleIdx="2" presStyleCnt="3"/>
      <dgm:spPr/>
      <dgm:t>
        <a:bodyPr/>
        <a:lstStyle/>
        <a:p>
          <a:endParaRPr lang="tr-TR"/>
        </a:p>
      </dgm:t>
    </dgm:pt>
    <dgm:pt modelId="{C9BB67EF-2E4D-4672-846C-F83952D287F2}" type="pres">
      <dgm:prSet presAssocID="{73EBDA0F-29F6-4B65-B5E1-C70E2C92CBD7}" presName="hierRoot3" presStyleCnt="0"/>
      <dgm:spPr/>
    </dgm:pt>
    <dgm:pt modelId="{3FB96739-5A71-4368-8F12-727A53BFFC2F}" type="pres">
      <dgm:prSet presAssocID="{73EBDA0F-29F6-4B65-B5E1-C70E2C92CBD7}" presName="composite3" presStyleCnt="0"/>
      <dgm:spPr/>
    </dgm:pt>
    <dgm:pt modelId="{4611012F-4134-4564-8181-8D3774582E40}" type="pres">
      <dgm:prSet presAssocID="{73EBDA0F-29F6-4B65-B5E1-C70E2C92CBD7}" presName="background3" presStyleLbl="node3" presStyleIdx="2" presStyleCnt="3"/>
      <dgm:spPr/>
    </dgm:pt>
    <dgm:pt modelId="{7C1F2154-8E4A-40FB-B6BE-B27FFF0185B4}" type="pres">
      <dgm:prSet presAssocID="{73EBDA0F-29F6-4B65-B5E1-C70E2C92CBD7}" presName="text3" presStyleLbl="fgAcc3" presStyleIdx="2" presStyleCnt="3" custLinFactNeighborX="-69614" custLinFactNeighborY="1013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FF57DED-C410-4938-95AD-0A9104B39BFC}" type="pres">
      <dgm:prSet presAssocID="{73EBDA0F-29F6-4B65-B5E1-C70E2C92CBD7}" presName="hierChild4" presStyleCnt="0"/>
      <dgm:spPr/>
    </dgm:pt>
    <dgm:pt modelId="{4475F2BE-1B86-45AB-81C4-38D2D0D4279D}" type="pres">
      <dgm:prSet presAssocID="{13A9C021-5C80-4018-A760-662C48DD362D}" presName="Name10" presStyleLbl="parChTrans1D2" presStyleIdx="1" presStyleCnt="2"/>
      <dgm:spPr/>
      <dgm:t>
        <a:bodyPr/>
        <a:lstStyle/>
        <a:p>
          <a:endParaRPr lang="tr-TR"/>
        </a:p>
      </dgm:t>
    </dgm:pt>
    <dgm:pt modelId="{EDE6D471-9EE3-44D5-8622-3626DC26E9E2}" type="pres">
      <dgm:prSet presAssocID="{985327F2-C957-4CE9-B753-CD4F8614469F}" presName="hierRoot2" presStyleCnt="0"/>
      <dgm:spPr/>
    </dgm:pt>
    <dgm:pt modelId="{F228BB22-3D01-4CB1-9251-39FF0DE521B7}" type="pres">
      <dgm:prSet presAssocID="{985327F2-C957-4CE9-B753-CD4F8614469F}" presName="composite2" presStyleCnt="0"/>
      <dgm:spPr/>
    </dgm:pt>
    <dgm:pt modelId="{1D9876E8-DD0F-4E94-9FD9-5B9BC0B3638D}" type="pres">
      <dgm:prSet presAssocID="{985327F2-C957-4CE9-B753-CD4F8614469F}" presName="background2" presStyleLbl="node2" presStyleIdx="1" presStyleCnt="2"/>
      <dgm:spPr/>
    </dgm:pt>
    <dgm:pt modelId="{3059CE44-0D22-4C33-A62B-FEABF654462C}" type="pres">
      <dgm:prSet presAssocID="{985327F2-C957-4CE9-B753-CD4F8614469F}" presName="text2" presStyleLbl="fgAcc2" presStyleIdx="1" presStyleCnt="2" custScaleY="110615" custLinFactNeighborX="55638" custLinFactNeighborY="-5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EF35AB2-5D67-4696-807E-0092EDD0D5D3}" type="pres">
      <dgm:prSet presAssocID="{985327F2-C957-4CE9-B753-CD4F8614469F}" presName="hierChild3" presStyleCnt="0"/>
      <dgm:spPr/>
    </dgm:pt>
  </dgm:ptLst>
  <dgm:cxnLst>
    <dgm:cxn modelId="{0DEEC452-386E-416C-973D-FE9602E8C4D0}" srcId="{D677F94D-4D46-470B-A0FE-F971DD489E32}" destId="{985327F2-C957-4CE9-B753-CD4F8614469F}" srcOrd="1" destOrd="0" parTransId="{13A9C021-5C80-4018-A760-662C48DD362D}" sibTransId="{3762DB03-9FA9-4A78-A364-560D6E3DCF2A}"/>
    <dgm:cxn modelId="{C0A7D692-EE79-4F40-BBC7-0F6A21EBC9B8}" srcId="{49BEFE0D-A006-441C-B0AE-FAE17823B937}" destId="{DC2F124B-B07D-4D52-BA5A-3979FC36CF4F}" srcOrd="0" destOrd="0" parTransId="{59ADB91F-A40D-45D7-87E4-C95ABE573BE4}" sibTransId="{2F93D85F-75AF-4A28-9197-42A9F45E4EC6}"/>
    <dgm:cxn modelId="{81C8C09A-94B3-46FD-8F86-1F3F2928ED01}" srcId="{49BEFE0D-A006-441C-B0AE-FAE17823B937}" destId="{73EBDA0F-29F6-4B65-B5E1-C70E2C92CBD7}" srcOrd="2" destOrd="0" parTransId="{03507998-7848-4628-BCED-57A83CA33F98}" sibTransId="{355D099F-4B9F-48A1-A38D-03E2C018AC7A}"/>
    <dgm:cxn modelId="{0914DE3A-1798-4D76-9D60-1D924ABEF798}" type="presOf" srcId="{9807C369-B6EF-4CE9-BC41-FABDBB233C7F}" destId="{3071BE0C-E1B8-49F7-8FF0-6D3AEB53DB7C}" srcOrd="0" destOrd="0" presId="urn:microsoft.com/office/officeart/2005/8/layout/hierarchy1"/>
    <dgm:cxn modelId="{09267F48-9E40-4213-ADCE-A559DEF14A5E}" type="presOf" srcId="{13A9C021-5C80-4018-A760-662C48DD362D}" destId="{4475F2BE-1B86-45AB-81C4-38D2D0D4279D}" srcOrd="0" destOrd="0" presId="urn:microsoft.com/office/officeart/2005/8/layout/hierarchy1"/>
    <dgm:cxn modelId="{681D50AA-0929-427A-948E-BA8CCB9256AB}" type="presOf" srcId="{985327F2-C957-4CE9-B753-CD4F8614469F}" destId="{3059CE44-0D22-4C33-A62B-FEABF654462C}" srcOrd="0" destOrd="0" presId="urn:microsoft.com/office/officeart/2005/8/layout/hierarchy1"/>
    <dgm:cxn modelId="{0AC141AB-C961-48C8-AB1B-512D391DE957}" srcId="{D677F94D-4D46-470B-A0FE-F971DD489E32}" destId="{49BEFE0D-A006-441C-B0AE-FAE17823B937}" srcOrd="0" destOrd="0" parTransId="{A8E1531B-674B-46F7-9FC7-2971D0116A70}" sibTransId="{30C25E84-67BE-4EAA-9894-F6CD11FEB53B}"/>
    <dgm:cxn modelId="{1310800C-CC97-489C-AF3A-3322CC6A1FE2}" type="presOf" srcId="{DC2F124B-B07D-4D52-BA5A-3979FC36CF4F}" destId="{F676DB74-30EC-49CA-8AC4-6C7695137919}" srcOrd="0" destOrd="0" presId="urn:microsoft.com/office/officeart/2005/8/layout/hierarchy1"/>
    <dgm:cxn modelId="{D55DB15A-801E-4755-AAE6-476D84A5907E}" type="presOf" srcId="{7A5BA872-26D2-4889-9884-2AF02318F24A}" destId="{0CA92000-D574-49F6-8475-51E2C1223AD6}" srcOrd="0" destOrd="0" presId="urn:microsoft.com/office/officeart/2005/8/layout/hierarchy1"/>
    <dgm:cxn modelId="{0553CAFC-D4CC-414E-9C02-9A0D5B8A4261}" type="presOf" srcId="{73EBDA0F-29F6-4B65-B5E1-C70E2C92CBD7}" destId="{7C1F2154-8E4A-40FB-B6BE-B27FFF0185B4}" srcOrd="0" destOrd="0" presId="urn:microsoft.com/office/officeart/2005/8/layout/hierarchy1"/>
    <dgm:cxn modelId="{C5FB344A-3704-4B60-928D-C4936CE9C34B}" type="presOf" srcId="{3174AE70-A20B-49B8-952F-1F2221F1951B}" destId="{F89774C5-6F65-42F2-917E-2A40505028CA}" srcOrd="0" destOrd="0" presId="urn:microsoft.com/office/officeart/2005/8/layout/hierarchy1"/>
    <dgm:cxn modelId="{A84D8914-1880-4488-A8E8-A80919DA6BB3}" type="presOf" srcId="{D677F94D-4D46-470B-A0FE-F971DD489E32}" destId="{19E0C30B-86A0-4495-BA92-58CEA9461E11}" srcOrd="0" destOrd="0" presId="urn:microsoft.com/office/officeart/2005/8/layout/hierarchy1"/>
    <dgm:cxn modelId="{8076C535-309C-4DFD-B5FB-571B46FC5B9F}" type="presOf" srcId="{59ADB91F-A40D-45D7-87E4-C95ABE573BE4}" destId="{AA437EFA-DF96-4C77-8D3E-0A019055C1B3}" srcOrd="0" destOrd="0" presId="urn:microsoft.com/office/officeart/2005/8/layout/hierarchy1"/>
    <dgm:cxn modelId="{BFDEAD9A-1EE6-4799-9303-8F9F1F0E6082}" type="presOf" srcId="{49BEFE0D-A006-441C-B0AE-FAE17823B937}" destId="{6457453D-DB16-40F4-92C1-0F1AEC6DEA24}" srcOrd="0" destOrd="0" presId="urn:microsoft.com/office/officeart/2005/8/layout/hierarchy1"/>
    <dgm:cxn modelId="{2DA8C721-BA60-436C-9017-32530E898B6B}" srcId="{49BEFE0D-A006-441C-B0AE-FAE17823B937}" destId="{7A5BA872-26D2-4889-9884-2AF02318F24A}" srcOrd="1" destOrd="0" parTransId="{3174AE70-A20B-49B8-952F-1F2221F1951B}" sibTransId="{6FAF117B-06FE-48DE-B5C9-F0C3A1500C19}"/>
    <dgm:cxn modelId="{800603BF-5B4C-43E4-9F19-D90775DB4299}" srcId="{9807C369-B6EF-4CE9-BC41-FABDBB233C7F}" destId="{D677F94D-4D46-470B-A0FE-F971DD489E32}" srcOrd="0" destOrd="0" parTransId="{0B6A4073-F9AB-4DE3-8D2F-9CF57025A8F1}" sibTransId="{196663FB-8A00-473E-A7D2-34CE77A520E8}"/>
    <dgm:cxn modelId="{188F4707-E549-4691-8564-9D89169B54BE}" type="presOf" srcId="{03507998-7848-4628-BCED-57A83CA33F98}" destId="{7E94EE5F-AF97-4F00-8848-078253FB23E8}" srcOrd="0" destOrd="0" presId="urn:microsoft.com/office/officeart/2005/8/layout/hierarchy1"/>
    <dgm:cxn modelId="{8D8BBAE7-5368-4604-8EFF-69C3C5C914FE}" type="presOf" srcId="{A8E1531B-674B-46F7-9FC7-2971D0116A70}" destId="{AE65C0B2-61AC-442D-B5A3-6364CD33CD7E}" srcOrd="0" destOrd="0" presId="urn:microsoft.com/office/officeart/2005/8/layout/hierarchy1"/>
    <dgm:cxn modelId="{0D603F64-9A9B-46EE-8B0A-B897E0995120}" type="presParOf" srcId="{3071BE0C-E1B8-49F7-8FF0-6D3AEB53DB7C}" destId="{DE4E213B-CFDF-49FE-8B5B-62CCB117E183}" srcOrd="0" destOrd="0" presId="urn:microsoft.com/office/officeart/2005/8/layout/hierarchy1"/>
    <dgm:cxn modelId="{15DC77B3-C7B6-44C0-AC43-8D15A7A59D9F}" type="presParOf" srcId="{DE4E213B-CFDF-49FE-8B5B-62CCB117E183}" destId="{76ABB10E-EA27-452B-BBA5-110388ACE5CF}" srcOrd="0" destOrd="0" presId="urn:microsoft.com/office/officeart/2005/8/layout/hierarchy1"/>
    <dgm:cxn modelId="{C2596603-B990-457E-B9B4-BE62D2C76144}" type="presParOf" srcId="{76ABB10E-EA27-452B-BBA5-110388ACE5CF}" destId="{5F14A97F-8942-4F38-B8DC-720C365FA319}" srcOrd="0" destOrd="0" presId="urn:microsoft.com/office/officeart/2005/8/layout/hierarchy1"/>
    <dgm:cxn modelId="{4E542A89-9726-4534-8F33-5F098B90315B}" type="presParOf" srcId="{76ABB10E-EA27-452B-BBA5-110388ACE5CF}" destId="{19E0C30B-86A0-4495-BA92-58CEA9461E11}" srcOrd="1" destOrd="0" presId="urn:microsoft.com/office/officeart/2005/8/layout/hierarchy1"/>
    <dgm:cxn modelId="{B5D70301-CF12-4F2E-BD70-B897011C3827}" type="presParOf" srcId="{DE4E213B-CFDF-49FE-8B5B-62CCB117E183}" destId="{E4FFBC65-52AC-4685-BB5C-2C1A37C903B3}" srcOrd="1" destOrd="0" presId="urn:microsoft.com/office/officeart/2005/8/layout/hierarchy1"/>
    <dgm:cxn modelId="{32127557-DFF4-4692-AC63-A55AE3762299}" type="presParOf" srcId="{E4FFBC65-52AC-4685-BB5C-2C1A37C903B3}" destId="{AE65C0B2-61AC-442D-B5A3-6364CD33CD7E}" srcOrd="0" destOrd="0" presId="urn:microsoft.com/office/officeart/2005/8/layout/hierarchy1"/>
    <dgm:cxn modelId="{F7C66C93-77AE-4E77-96D8-474940E40BB9}" type="presParOf" srcId="{E4FFBC65-52AC-4685-BB5C-2C1A37C903B3}" destId="{D78037C6-A302-4380-ACBB-2785E5E984F8}" srcOrd="1" destOrd="0" presId="urn:microsoft.com/office/officeart/2005/8/layout/hierarchy1"/>
    <dgm:cxn modelId="{71B99D16-90BC-480E-AC06-58165BD74EE1}" type="presParOf" srcId="{D78037C6-A302-4380-ACBB-2785E5E984F8}" destId="{7F7CDBE2-5766-4304-B716-B10948AD4858}" srcOrd="0" destOrd="0" presId="urn:microsoft.com/office/officeart/2005/8/layout/hierarchy1"/>
    <dgm:cxn modelId="{FF6F8509-9C76-4792-9F05-D570B349029A}" type="presParOf" srcId="{7F7CDBE2-5766-4304-B716-B10948AD4858}" destId="{89064051-CA5D-44FF-BF3A-35A99BD87A7F}" srcOrd="0" destOrd="0" presId="urn:microsoft.com/office/officeart/2005/8/layout/hierarchy1"/>
    <dgm:cxn modelId="{1EF274C9-450B-4697-9F6B-20ADD6BE377D}" type="presParOf" srcId="{7F7CDBE2-5766-4304-B716-B10948AD4858}" destId="{6457453D-DB16-40F4-92C1-0F1AEC6DEA24}" srcOrd="1" destOrd="0" presId="urn:microsoft.com/office/officeart/2005/8/layout/hierarchy1"/>
    <dgm:cxn modelId="{4DF1EED1-340A-41B2-B464-063B76C77C33}" type="presParOf" srcId="{D78037C6-A302-4380-ACBB-2785E5E984F8}" destId="{554C9B37-4FD7-4017-970B-25C6B16D8C1C}" srcOrd="1" destOrd="0" presId="urn:microsoft.com/office/officeart/2005/8/layout/hierarchy1"/>
    <dgm:cxn modelId="{6A315945-325D-423C-ADE1-AF742238F49F}" type="presParOf" srcId="{554C9B37-4FD7-4017-970B-25C6B16D8C1C}" destId="{AA437EFA-DF96-4C77-8D3E-0A019055C1B3}" srcOrd="0" destOrd="0" presId="urn:microsoft.com/office/officeart/2005/8/layout/hierarchy1"/>
    <dgm:cxn modelId="{441A78B9-617E-484B-8DD9-DA2B98C14450}" type="presParOf" srcId="{554C9B37-4FD7-4017-970B-25C6B16D8C1C}" destId="{81C97A68-5760-42A8-A59A-0F593C7386F9}" srcOrd="1" destOrd="0" presId="urn:microsoft.com/office/officeart/2005/8/layout/hierarchy1"/>
    <dgm:cxn modelId="{C7618DDB-25D7-41AE-B930-3ED1D30AC801}" type="presParOf" srcId="{81C97A68-5760-42A8-A59A-0F593C7386F9}" destId="{57D1D3BE-2620-4343-B5F4-21F8976FA67E}" srcOrd="0" destOrd="0" presId="urn:microsoft.com/office/officeart/2005/8/layout/hierarchy1"/>
    <dgm:cxn modelId="{06FDDC00-0E9D-49D4-AA0E-DD8BDE8F4E90}" type="presParOf" srcId="{57D1D3BE-2620-4343-B5F4-21F8976FA67E}" destId="{CB7AF0AF-6422-442D-A80C-4F0ED37E34BE}" srcOrd="0" destOrd="0" presId="urn:microsoft.com/office/officeart/2005/8/layout/hierarchy1"/>
    <dgm:cxn modelId="{5F03D31D-DEAE-498C-B97D-91FAC703AADB}" type="presParOf" srcId="{57D1D3BE-2620-4343-B5F4-21F8976FA67E}" destId="{F676DB74-30EC-49CA-8AC4-6C7695137919}" srcOrd="1" destOrd="0" presId="urn:microsoft.com/office/officeart/2005/8/layout/hierarchy1"/>
    <dgm:cxn modelId="{719899B5-8FDC-4D60-8D74-EA2399BF5786}" type="presParOf" srcId="{81C97A68-5760-42A8-A59A-0F593C7386F9}" destId="{9FE7AC43-A9AB-4C41-A694-D1345A772C00}" srcOrd="1" destOrd="0" presId="urn:microsoft.com/office/officeart/2005/8/layout/hierarchy1"/>
    <dgm:cxn modelId="{814639C7-D81C-4BFC-83C2-908C3290BCF6}" type="presParOf" srcId="{554C9B37-4FD7-4017-970B-25C6B16D8C1C}" destId="{F89774C5-6F65-42F2-917E-2A40505028CA}" srcOrd="2" destOrd="0" presId="urn:microsoft.com/office/officeart/2005/8/layout/hierarchy1"/>
    <dgm:cxn modelId="{C7091832-992B-48DE-B733-1A00F636E7DF}" type="presParOf" srcId="{554C9B37-4FD7-4017-970B-25C6B16D8C1C}" destId="{F4064B72-E61E-430F-BE33-BEAB9A6A0883}" srcOrd="3" destOrd="0" presId="urn:microsoft.com/office/officeart/2005/8/layout/hierarchy1"/>
    <dgm:cxn modelId="{94CD2E73-1719-499E-AE17-7E0B400FF3E1}" type="presParOf" srcId="{F4064B72-E61E-430F-BE33-BEAB9A6A0883}" destId="{536B393A-06DE-4E4A-9705-82F063495878}" srcOrd="0" destOrd="0" presId="urn:microsoft.com/office/officeart/2005/8/layout/hierarchy1"/>
    <dgm:cxn modelId="{199013DB-A67D-4AC4-B225-4DD8C7ED7A3A}" type="presParOf" srcId="{536B393A-06DE-4E4A-9705-82F063495878}" destId="{4F2A8FCE-03CA-4553-A579-57183F9D4E05}" srcOrd="0" destOrd="0" presId="urn:microsoft.com/office/officeart/2005/8/layout/hierarchy1"/>
    <dgm:cxn modelId="{E39FF283-0DF8-4C69-87A3-BBE7BAC5CE2B}" type="presParOf" srcId="{536B393A-06DE-4E4A-9705-82F063495878}" destId="{0CA92000-D574-49F6-8475-51E2C1223AD6}" srcOrd="1" destOrd="0" presId="urn:microsoft.com/office/officeart/2005/8/layout/hierarchy1"/>
    <dgm:cxn modelId="{52F776FA-A5C9-4E1F-8E70-ABAB1321A495}" type="presParOf" srcId="{F4064B72-E61E-430F-BE33-BEAB9A6A0883}" destId="{24FEA5BB-296C-4E90-8F21-07A61980048D}" srcOrd="1" destOrd="0" presId="urn:microsoft.com/office/officeart/2005/8/layout/hierarchy1"/>
    <dgm:cxn modelId="{638ADB72-AA2B-45D7-9125-209FEE792CC4}" type="presParOf" srcId="{554C9B37-4FD7-4017-970B-25C6B16D8C1C}" destId="{7E94EE5F-AF97-4F00-8848-078253FB23E8}" srcOrd="4" destOrd="0" presId="urn:microsoft.com/office/officeart/2005/8/layout/hierarchy1"/>
    <dgm:cxn modelId="{92F7AE29-97F6-42D3-A1CB-9794C7460928}" type="presParOf" srcId="{554C9B37-4FD7-4017-970B-25C6B16D8C1C}" destId="{C9BB67EF-2E4D-4672-846C-F83952D287F2}" srcOrd="5" destOrd="0" presId="urn:microsoft.com/office/officeart/2005/8/layout/hierarchy1"/>
    <dgm:cxn modelId="{95E85123-770C-4B0D-B71F-34731689DDAC}" type="presParOf" srcId="{C9BB67EF-2E4D-4672-846C-F83952D287F2}" destId="{3FB96739-5A71-4368-8F12-727A53BFFC2F}" srcOrd="0" destOrd="0" presId="urn:microsoft.com/office/officeart/2005/8/layout/hierarchy1"/>
    <dgm:cxn modelId="{84BA15B6-5162-460E-8AFF-0E434C6DE424}" type="presParOf" srcId="{3FB96739-5A71-4368-8F12-727A53BFFC2F}" destId="{4611012F-4134-4564-8181-8D3774582E40}" srcOrd="0" destOrd="0" presId="urn:microsoft.com/office/officeart/2005/8/layout/hierarchy1"/>
    <dgm:cxn modelId="{3B5115EB-E16B-422F-8E4F-1EDEA92115E8}" type="presParOf" srcId="{3FB96739-5A71-4368-8F12-727A53BFFC2F}" destId="{7C1F2154-8E4A-40FB-B6BE-B27FFF0185B4}" srcOrd="1" destOrd="0" presId="urn:microsoft.com/office/officeart/2005/8/layout/hierarchy1"/>
    <dgm:cxn modelId="{48C0B0AB-6E60-4581-9C2B-590DA8161A44}" type="presParOf" srcId="{C9BB67EF-2E4D-4672-846C-F83952D287F2}" destId="{8FF57DED-C410-4938-95AD-0A9104B39BFC}" srcOrd="1" destOrd="0" presId="urn:microsoft.com/office/officeart/2005/8/layout/hierarchy1"/>
    <dgm:cxn modelId="{E39F6FF2-3855-4906-B8C3-D1E496E0ED20}" type="presParOf" srcId="{E4FFBC65-52AC-4685-BB5C-2C1A37C903B3}" destId="{4475F2BE-1B86-45AB-81C4-38D2D0D4279D}" srcOrd="2" destOrd="0" presId="urn:microsoft.com/office/officeart/2005/8/layout/hierarchy1"/>
    <dgm:cxn modelId="{41E98233-FBBE-4CB3-A797-A18D15B0E370}" type="presParOf" srcId="{E4FFBC65-52AC-4685-BB5C-2C1A37C903B3}" destId="{EDE6D471-9EE3-44D5-8622-3626DC26E9E2}" srcOrd="3" destOrd="0" presId="urn:microsoft.com/office/officeart/2005/8/layout/hierarchy1"/>
    <dgm:cxn modelId="{B8816FC2-3D87-4ED4-AB31-0046C1F0AA3C}" type="presParOf" srcId="{EDE6D471-9EE3-44D5-8622-3626DC26E9E2}" destId="{F228BB22-3D01-4CB1-9251-39FF0DE521B7}" srcOrd="0" destOrd="0" presId="urn:microsoft.com/office/officeart/2005/8/layout/hierarchy1"/>
    <dgm:cxn modelId="{BE14A579-0626-47E7-8239-AACC5E1716F4}" type="presParOf" srcId="{F228BB22-3D01-4CB1-9251-39FF0DE521B7}" destId="{1D9876E8-DD0F-4E94-9FD9-5B9BC0B3638D}" srcOrd="0" destOrd="0" presId="urn:microsoft.com/office/officeart/2005/8/layout/hierarchy1"/>
    <dgm:cxn modelId="{7C6B6899-8401-4020-A19C-D1DCAFACFB22}" type="presParOf" srcId="{F228BB22-3D01-4CB1-9251-39FF0DE521B7}" destId="{3059CE44-0D22-4C33-A62B-FEABF654462C}" srcOrd="1" destOrd="0" presId="urn:microsoft.com/office/officeart/2005/8/layout/hierarchy1"/>
    <dgm:cxn modelId="{9BDC692E-192B-4C41-9CD0-7BA38407447A}" type="presParOf" srcId="{EDE6D471-9EE3-44D5-8622-3626DC26E9E2}" destId="{AEF35AB2-5D67-4696-807E-0092EDD0D5D3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8C2E09-EA31-4523-A3F3-E1A77EED5FC3}" type="doc">
      <dgm:prSet loTypeId="urn:microsoft.com/office/officeart/2008/layout/VerticalCurvedList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4C787137-50EC-401C-A676-87AA1A089673}">
      <dgm:prSet phldrT="[Text]" custT="1"/>
      <dgm:spPr/>
      <dgm:t>
        <a:bodyPr/>
        <a:lstStyle/>
        <a:p>
          <a:r>
            <a:rPr lang="tr-TR" sz="2200" dirty="0" smtClean="0">
              <a:latin typeface="Arial" pitchFamily="34" charset="0"/>
              <a:cs typeface="Arial" pitchFamily="34" charset="0"/>
            </a:rPr>
            <a:t>Birimler arası sağlık sorununu olan kişilerin transferinde yaşanan yönetim zorluğu</a:t>
          </a:r>
          <a:endParaRPr lang="tr-TR" sz="2200" dirty="0"/>
        </a:p>
      </dgm:t>
    </dgm:pt>
    <dgm:pt modelId="{5AE3FBA5-8543-4B3D-93D9-62F24975EDE7}" type="parTrans" cxnId="{DB62EBDC-59A6-4626-8D33-D5D800ABAAEF}">
      <dgm:prSet/>
      <dgm:spPr/>
      <dgm:t>
        <a:bodyPr/>
        <a:lstStyle/>
        <a:p>
          <a:endParaRPr lang="tr-TR" sz="2200"/>
        </a:p>
      </dgm:t>
    </dgm:pt>
    <dgm:pt modelId="{7F834DDA-1373-4A98-BEB2-C173435D252B}" type="sibTrans" cxnId="{DB62EBDC-59A6-4626-8D33-D5D800ABAAEF}">
      <dgm:prSet/>
      <dgm:spPr/>
      <dgm:t>
        <a:bodyPr/>
        <a:lstStyle/>
        <a:p>
          <a:endParaRPr lang="tr-TR" sz="2200"/>
        </a:p>
      </dgm:t>
    </dgm:pt>
    <dgm:pt modelId="{F5CFAB34-E2D1-41E0-8C24-BC7F759AC2F1}">
      <dgm:prSet phldrT="[Text]" custT="1"/>
      <dgm:spPr/>
      <dgm:t>
        <a:bodyPr/>
        <a:lstStyle/>
        <a:p>
          <a:r>
            <a:rPr lang="tr-TR" sz="2200" dirty="0" smtClean="0">
              <a:latin typeface="Arial" pitchFamily="34" charset="0"/>
              <a:cs typeface="Arial" pitchFamily="34" charset="0"/>
            </a:rPr>
            <a:t>Çalışan memnuniyetsizliği</a:t>
          </a:r>
          <a:endParaRPr lang="tr-TR" sz="2200" dirty="0"/>
        </a:p>
      </dgm:t>
    </dgm:pt>
    <dgm:pt modelId="{F9772A4D-D43A-4729-81F9-714C40E41D0C}" type="parTrans" cxnId="{0EC418D4-176A-4345-A764-ADB8E970F323}">
      <dgm:prSet/>
      <dgm:spPr/>
      <dgm:t>
        <a:bodyPr/>
        <a:lstStyle/>
        <a:p>
          <a:endParaRPr lang="tr-TR" sz="2200"/>
        </a:p>
      </dgm:t>
    </dgm:pt>
    <dgm:pt modelId="{7449103F-5472-4817-A9F0-D4324ACFBB29}" type="sibTrans" cxnId="{0EC418D4-176A-4345-A764-ADB8E970F323}">
      <dgm:prSet/>
      <dgm:spPr/>
      <dgm:t>
        <a:bodyPr/>
        <a:lstStyle/>
        <a:p>
          <a:endParaRPr lang="tr-TR" sz="2200"/>
        </a:p>
      </dgm:t>
    </dgm:pt>
    <dgm:pt modelId="{DC5C4E05-DED6-4195-A96F-4647A9453F24}">
      <dgm:prSet phldrT="[Text]" custT="1"/>
      <dgm:spPr/>
      <dgm:t>
        <a:bodyPr/>
        <a:lstStyle/>
        <a:p>
          <a:r>
            <a:rPr lang="tr-TR" sz="2200" dirty="0" smtClean="0">
              <a:latin typeface="Arial" pitchFamily="34" charset="0"/>
              <a:cs typeface="Arial" pitchFamily="34" charset="0"/>
            </a:rPr>
            <a:t>Emeklilik yaşının yükselmesi</a:t>
          </a:r>
          <a:endParaRPr lang="tr-TR" sz="2200" dirty="0"/>
        </a:p>
      </dgm:t>
    </dgm:pt>
    <dgm:pt modelId="{E9CA23C4-511A-465B-A57C-08011A9857B8}" type="parTrans" cxnId="{CD2997EA-5BDE-47BE-907E-5B41D60561A9}">
      <dgm:prSet/>
      <dgm:spPr/>
      <dgm:t>
        <a:bodyPr/>
        <a:lstStyle/>
        <a:p>
          <a:endParaRPr lang="tr-TR" sz="2200"/>
        </a:p>
      </dgm:t>
    </dgm:pt>
    <dgm:pt modelId="{0D5F9CE5-05E8-4DE0-BEA5-46A23EAEB859}" type="sibTrans" cxnId="{CD2997EA-5BDE-47BE-907E-5B41D60561A9}">
      <dgm:prSet/>
      <dgm:spPr/>
      <dgm:t>
        <a:bodyPr/>
        <a:lstStyle/>
        <a:p>
          <a:endParaRPr lang="tr-TR" sz="2200"/>
        </a:p>
      </dgm:t>
    </dgm:pt>
    <dgm:pt modelId="{FF5CDA5F-0586-4510-BCC0-91A4C9661373}">
      <dgm:prSet phldrT="[Text]" custT="1"/>
      <dgm:spPr/>
      <dgm:t>
        <a:bodyPr/>
        <a:lstStyle/>
        <a:p>
          <a:r>
            <a:rPr lang="tr-TR" sz="2200" dirty="0" smtClean="0">
              <a:latin typeface="Arial" panose="020B0604020202020204" pitchFamily="34" charset="0"/>
              <a:cs typeface="Arial" panose="020B0604020202020204" pitchFamily="34" charset="0"/>
            </a:rPr>
            <a:t>Yeni yasal düzenlemeler</a:t>
          </a:r>
          <a:endParaRPr lang="tr-TR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1F884B-CF32-46FE-9A3A-87453D0BC2D1}" type="parTrans" cxnId="{0539635D-AC05-420B-A49A-1E504E258BA5}">
      <dgm:prSet/>
      <dgm:spPr/>
      <dgm:t>
        <a:bodyPr/>
        <a:lstStyle/>
        <a:p>
          <a:endParaRPr lang="tr-TR" sz="2200"/>
        </a:p>
      </dgm:t>
    </dgm:pt>
    <dgm:pt modelId="{331AE099-AF77-47D9-8622-07F68159930B}" type="sibTrans" cxnId="{0539635D-AC05-420B-A49A-1E504E258BA5}">
      <dgm:prSet/>
      <dgm:spPr/>
      <dgm:t>
        <a:bodyPr/>
        <a:lstStyle/>
        <a:p>
          <a:endParaRPr lang="tr-TR" sz="2200"/>
        </a:p>
      </dgm:t>
    </dgm:pt>
    <dgm:pt modelId="{A86654D6-5EF0-4345-B157-0A1A9B78A3B0}">
      <dgm:prSet phldrT="[Text]" custT="1"/>
      <dgm:spPr/>
      <dgm:t>
        <a:bodyPr/>
        <a:lstStyle/>
        <a:p>
          <a:r>
            <a:rPr lang="tr-TR" sz="2200" dirty="0" smtClean="0">
              <a:latin typeface="Arial" panose="020B0604020202020204" pitchFamily="34" charset="0"/>
              <a:cs typeface="Arial" panose="020B0604020202020204" pitchFamily="34" charset="0"/>
            </a:rPr>
            <a:t>Sağlık sorunu olan çalışanların verimli olarak çalıştırılamaması</a:t>
          </a:r>
          <a:endParaRPr lang="tr-TR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72853B-2925-4629-96FE-CAF13C6C174F}" type="parTrans" cxnId="{7066844D-D57A-470E-B84D-ED600FB34A3D}">
      <dgm:prSet/>
      <dgm:spPr/>
      <dgm:t>
        <a:bodyPr/>
        <a:lstStyle/>
        <a:p>
          <a:endParaRPr lang="tr-TR"/>
        </a:p>
      </dgm:t>
    </dgm:pt>
    <dgm:pt modelId="{B51B0698-9F01-40DE-B1D7-EDA65A370AB5}" type="sibTrans" cxnId="{7066844D-D57A-470E-B84D-ED600FB34A3D}">
      <dgm:prSet/>
      <dgm:spPr/>
      <dgm:t>
        <a:bodyPr/>
        <a:lstStyle/>
        <a:p>
          <a:endParaRPr lang="tr-TR"/>
        </a:p>
      </dgm:t>
    </dgm:pt>
    <dgm:pt modelId="{C9A22B84-E7F6-42D1-BDEE-620D50A6085E}" type="pres">
      <dgm:prSet presAssocID="{EA8C2E09-EA31-4523-A3F3-E1A77EED5FC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1D7C4E9-F1F2-475A-8CE0-90D1696BE364}" type="pres">
      <dgm:prSet presAssocID="{EA8C2E09-EA31-4523-A3F3-E1A77EED5FC3}" presName="Name1" presStyleCnt="0"/>
      <dgm:spPr/>
    </dgm:pt>
    <dgm:pt modelId="{F11B9F71-4228-4030-9071-BF1ACD53AAF6}" type="pres">
      <dgm:prSet presAssocID="{EA8C2E09-EA31-4523-A3F3-E1A77EED5FC3}" presName="cycle" presStyleCnt="0"/>
      <dgm:spPr/>
    </dgm:pt>
    <dgm:pt modelId="{5A0B10A1-CC67-492B-8357-9E7C2402D3B9}" type="pres">
      <dgm:prSet presAssocID="{EA8C2E09-EA31-4523-A3F3-E1A77EED5FC3}" presName="srcNode" presStyleLbl="node1" presStyleIdx="0" presStyleCnt="5"/>
      <dgm:spPr/>
    </dgm:pt>
    <dgm:pt modelId="{AECBCEF2-563C-4ED7-8F6B-FF9693DF1FDB}" type="pres">
      <dgm:prSet presAssocID="{EA8C2E09-EA31-4523-A3F3-E1A77EED5FC3}" presName="conn" presStyleLbl="parChTrans1D2" presStyleIdx="0" presStyleCnt="1"/>
      <dgm:spPr/>
      <dgm:t>
        <a:bodyPr/>
        <a:lstStyle/>
        <a:p>
          <a:endParaRPr lang="tr-TR"/>
        </a:p>
      </dgm:t>
    </dgm:pt>
    <dgm:pt modelId="{E11B6D69-4188-4BC8-9EB5-F2D9BD8D1006}" type="pres">
      <dgm:prSet presAssocID="{EA8C2E09-EA31-4523-A3F3-E1A77EED5FC3}" presName="extraNode" presStyleLbl="node1" presStyleIdx="0" presStyleCnt="5"/>
      <dgm:spPr/>
    </dgm:pt>
    <dgm:pt modelId="{4F638911-555E-427C-BE3F-D16EC07788EA}" type="pres">
      <dgm:prSet presAssocID="{EA8C2E09-EA31-4523-A3F3-E1A77EED5FC3}" presName="dstNode" presStyleLbl="node1" presStyleIdx="0" presStyleCnt="5"/>
      <dgm:spPr/>
    </dgm:pt>
    <dgm:pt modelId="{55945B8F-EF4D-4214-B826-6454FD8660C0}" type="pres">
      <dgm:prSet presAssocID="{4C787137-50EC-401C-A676-87AA1A08967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F40F6B-EE0E-4E3F-A249-B9EE7CE8284A}" type="pres">
      <dgm:prSet presAssocID="{4C787137-50EC-401C-A676-87AA1A089673}" presName="accent_1" presStyleCnt="0"/>
      <dgm:spPr/>
    </dgm:pt>
    <dgm:pt modelId="{64EF71B2-CEB6-4BB7-9E49-B479DD3BA9E5}" type="pres">
      <dgm:prSet presAssocID="{4C787137-50EC-401C-A676-87AA1A089673}" presName="accentRepeatNode" presStyleLbl="solidFgAcc1" presStyleIdx="0" presStyleCnt="5"/>
      <dgm:spPr/>
    </dgm:pt>
    <dgm:pt modelId="{42D2BE17-33B9-4C40-8152-0681E3898FE7}" type="pres">
      <dgm:prSet presAssocID="{F5CFAB34-E2D1-41E0-8C24-BC7F759AC2F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ACAA9F-8129-45C3-8B66-DCD54E2C7906}" type="pres">
      <dgm:prSet presAssocID="{F5CFAB34-E2D1-41E0-8C24-BC7F759AC2F1}" presName="accent_2" presStyleCnt="0"/>
      <dgm:spPr/>
    </dgm:pt>
    <dgm:pt modelId="{6BDFA9B3-0882-4F3B-9F1F-2A853716EBEC}" type="pres">
      <dgm:prSet presAssocID="{F5CFAB34-E2D1-41E0-8C24-BC7F759AC2F1}" presName="accentRepeatNode" presStyleLbl="solidFgAcc1" presStyleIdx="1" presStyleCnt="5"/>
      <dgm:spPr/>
    </dgm:pt>
    <dgm:pt modelId="{0E444759-0C34-43FB-A65D-3CC7E4115306}" type="pres">
      <dgm:prSet presAssocID="{DC5C4E05-DED6-4195-A96F-4647A9453F2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39047A-CB76-4D76-A5EC-E39963941455}" type="pres">
      <dgm:prSet presAssocID="{DC5C4E05-DED6-4195-A96F-4647A9453F24}" presName="accent_3" presStyleCnt="0"/>
      <dgm:spPr/>
    </dgm:pt>
    <dgm:pt modelId="{B50E8876-693D-4C91-A9D1-545469830D5C}" type="pres">
      <dgm:prSet presAssocID="{DC5C4E05-DED6-4195-A96F-4647A9453F24}" presName="accentRepeatNode" presStyleLbl="solidFgAcc1" presStyleIdx="2" presStyleCnt="5"/>
      <dgm:spPr/>
    </dgm:pt>
    <dgm:pt modelId="{EAB7BCF5-9E8C-4C7F-8FDF-1E29AE6189B2}" type="pres">
      <dgm:prSet presAssocID="{FF5CDA5F-0586-4510-BCC0-91A4C966137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080F79-0BB7-4D0D-835E-2CB737CBDF9E}" type="pres">
      <dgm:prSet presAssocID="{FF5CDA5F-0586-4510-BCC0-91A4C9661373}" presName="accent_4" presStyleCnt="0"/>
      <dgm:spPr/>
    </dgm:pt>
    <dgm:pt modelId="{02A8D7AD-76A1-4045-B5DD-AA38315754EE}" type="pres">
      <dgm:prSet presAssocID="{FF5CDA5F-0586-4510-BCC0-91A4C9661373}" presName="accentRepeatNode" presStyleLbl="solidFgAcc1" presStyleIdx="3" presStyleCnt="5"/>
      <dgm:spPr/>
    </dgm:pt>
    <dgm:pt modelId="{05688824-C644-4004-9AB6-40A4001EDC5C}" type="pres">
      <dgm:prSet presAssocID="{A86654D6-5EF0-4345-B157-0A1A9B78A3B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465DFE-7C2D-43C4-952D-2669FD6B9F6A}" type="pres">
      <dgm:prSet presAssocID="{A86654D6-5EF0-4345-B157-0A1A9B78A3B0}" presName="accent_5" presStyleCnt="0"/>
      <dgm:spPr/>
    </dgm:pt>
    <dgm:pt modelId="{EFB99B83-B465-440F-B5B9-E5921D9BD5E0}" type="pres">
      <dgm:prSet presAssocID="{A86654D6-5EF0-4345-B157-0A1A9B78A3B0}" presName="accentRepeatNode" presStyleLbl="solidFgAcc1" presStyleIdx="4" presStyleCnt="5"/>
      <dgm:spPr/>
    </dgm:pt>
  </dgm:ptLst>
  <dgm:cxnLst>
    <dgm:cxn modelId="{6CE41A90-1FC5-428A-B19F-7F0A1FA213E3}" type="presOf" srcId="{EA8C2E09-EA31-4523-A3F3-E1A77EED5FC3}" destId="{C9A22B84-E7F6-42D1-BDEE-620D50A6085E}" srcOrd="0" destOrd="0" presId="urn:microsoft.com/office/officeart/2008/layout/VerticalCurvedList"/>
    <dgm:cxn modelId="{DB62EBDC-59A6-4626-8D33-D5D800ABAAEF}" srcId="{EA8C2E09-EA31-4523-A3F3-E1A77EED5FC3}" destId="{4C787137-50EC-401C-A676-87AA1A089673}" srcOrd="0" destOrd="0" parTransId="{5AE3FBA5-8543-4B3D-93D9-62F24975EDE7}" sibTransId="{7F834DDA-1373-4A98-BEB2-C173435D252B}"/>
    <dgm:cxn modelId="{85E83967-F85F-4417-B951-83EA87625C73}" type="presOf" srcId="{A86654D6-5EF0-4345-B157-0A1A9B78A3B0}" destId="{05688824-C644-4004-9AB6-40A4001EDC5C}" srcOrd="0" destOrd="0" presId="urn:microsoft.com/office/officeart/2008/layout/VerticalCurvedList"/>
    <dgm:cxn modelId="{A89B22DF-91FA-4F4C-96CC-2E2690219995}" type="presOf" srcId="{F5CFAB34-E2D1-41E0-8C24-BC7F759AC2F1}" destId="{42D2BE17-33B9-4C40-8152-0681E3898FE7}" srcOrd="0" destOrd="0" presId="urn:microsoft.com/office/officeart/2008/layout/VerticalCurvedList"/>
    <dgm:cxn modelId="{0539635D-AC05-420B-A49A-1E504E258BA5}" srcId="{EA8C2E09-EA31-4523-A3F3-E1A77EED5FC3}" destId="{FF5CDA5F-0586-4510-BCC0-91A4C9661373}" srcOrd="3" destOrd="0" parTransId="{0A1F884B-CF32-46FE-9A3A-87453D0BC2D1}" sibTransId="{331AE099-AF77-47D9-8622-07F68159930B}"/>
    <dgm:cxn modelId="{CD2997EA-5BDE-47BE-907E-5B41D60561A9}" srcId="{EA8C2E09-EA31-4523-A3F3-E1A77EED5FC3}" destId="{DC5C4E05-DED6-4195-A96F-4647A9453F24}" srcOrd="2" destOrd="0" parTransId="{E9CA23C4-511A-465B-A57C-08011A9857B8}" sibTransId="{0D5F9CE5-05E8-4DE0-BEA5-46A23EAEB859}"/>
    <dgm:cxn modelId="{0EC418D4-176A-4345-A764-ADB8E970F323}" srcId="{EA8C2E09-EA31-4523-A3F3-E1A77EED5FC3}" destId="{F5CFAB34-E2D1-41E0-8C24-BC7F759AC2F1}" srcOrd="1" destOrd="0" parTransId="{F9772A4D-D43A-4729-81F9-714C40E41D0C}" sibTransId="{7449103F-5472-4817-A9F0-D4324ACFBB29}"/>
    <dgm:cxn modelId="{0E2A8279-F7E8-4A46-A668-4F65C5E99C53}" type="presOf" srcId="{FF5CDA5F-0586-4510-BCC0-91A4C9661373}" destId="{EAB7BCF5-9E8C-4C7F-8FDF-1E29AE6189B2}" srcOrd="0" destOrd="0" presId="urn:microsoft.com/office/officeart/2008/layout/VerticalCurvedList"/>
    <dgm:cxn modelId="{7066844D-D57A-470E-B84D-ED600FB34A3D}" srcId="{EA8C2E09-EA31-4523-A3F3-E1A77EED5FC3}" destId="{A86654D6-5EF0-4345-B157-0A1A9B78A3B0}" srcOrd="4" destOrd="0" parTransId="{1372853B-2925-4629-96FE-CAF13C6C174F}" sibTransId="{B51B0698-9F01-40DE-B1D7-EDA65A370AB5}"/>
    <dgm:cxn modelId="{4B3609B5-5EA4-4B52-A7DE-9B4603872894}" type="presOf" srcId="{7F834DDA-1373-4A98-BEB2-C173435D252B}" destId="{AECBCEF2-563C-4ED7-8F6B-FF9693DF1FDB}" srcOrd="0" destOrd="0" presId="urn:microsoft.com/office/officeart/2008/layout/VerticalCurvedList"/>
    <dgm:cxn modelId="{FFA5032C-1FAC-4F8A-A365-46B9947AA34D}" type="presOf" srcId="{DC5C4E05-DED6-4195-A96F-4647A9453F24}" destId="{0E444759-0C34-43FB-A65D-3CC7E4115306}" srcOrd="0" destOrd="0" presId="urn:microsoft.com/office/officeart/2008/layout/VerticalCurvedList"/>
    <dgm:cxn modelId="{4D8C35B7-F4E4-490E-983E-DF876B2A2781}" type="presOf" srcId="{4C787137-50EC-401C-A676-87AA1A089673}" destId="{55945B8F-EF4D-4214-B826-6454FD8660C0}" srcOrd="0" destOrd="0" presId="urn:microsoft.com/office/officeart/2008/layout/VerticalCurvedList"/>
    <dgm:cxn modelId="{319683C6-EF58-419C-B63B-D8BE55ED9F9C}" type="presParOf" srcId="{C9A22B84-E7F6-42D1-BDEE-620D50A6085E}" destId="{21D7C4E9-F1F2-475A-8CE0-90D1696BE364}" srcOrd="0" destOrd="0" presId="urn:microsoft.com/office/officeart/2008/layout/VerticalCurvedList"/>
    <dgm:cxn modelId="{CE326F3F-50A8-4FE5-BA1A-5052596AC0B2}" type="presParOf" srcId="{21D7C4E9-F1F2-475A-8CE0-90D1696BE364}" destId="{F11B9F71-4228-4030-9071-BF1ACD53AAF6}" srcOrd="0" destOrd="0" presId="urn:microsoft.com/office/officeart/2008/layout/VerticalCurvedList"/>
    <dgm:cxn modelId="{3D3E0230-53DC-42DA-950B-6CC411B75E44}" type="presParOf" srcId="{F11B9F71-4228-4030-9071-BF1ACD53AAF6}" destId="{5A0B10A1-CC67-492B-8357-9E7C2402D3B9}" srcOrd="0" destOrd="0" presId="urn:microsoft.com/office/officeart/2008/layout/VerticalCurvedList"/>
    <dgm:cxn modelId="{FAFC58BB-F97A-4483-BEE9-8EF22A124747}" type="presParOf" srcId="{F11B9F71-4228-4030-9071-BF1ACD53AAF6}" destId="{AECBCEF2-563C-4ED7-8F6B-FF9693DF1FDB}" srcOrd="1" destOrd="0" presId="urn:microsoft.com/office/officeart/2008/layout/VerticalCurvedList"/>
    <dgm:cxn modelId="{5024CC28-76BD-4CA2-8999-3C9E6C623E61}" type="presParOf" srcId="{F11B9F71-4228-4030-9071-BF1ACD53AAF6}" destId="{E11B6D69-4188-4BC8-9EB5-F2D9BD8D1006}" srcOrd="2" destOrd="0" presId="urn:microsoft.com/office/officeart/2008/layout/VerticalCurvedList"/>
    <dgm:cxn modelId="{E384B146-D37B-4D13-9364-846D3D7462A5}" type="presParOf" srcId="{F11B9F71-4228-4030-9071-BF1ACD53AAF6}" destId="{4F638911-555E-427C-BE3F-D16EC07788EA}" srcOrd="3" destOrd="0" presId="urn:microsoft.com/office/officeart/2008/layout/VerticalCurvedList"/>
    <dgm:cxn modelId="{7307C828-6643-47A4-8EAE-C4CEE59120AC}" type="presParOf" srcId="{21D7C4E9-F1F2-475A-8CE0-90D1696BE364}" destId="{55945B8F-EF4D-4214-B826-6454FD8660C0}" srcOrd="1" destOrd="0" presId="urn:microsoft.com/office/officeart/2008/layout/VerticalCurvedList"/>
    <dgm:cxn modelId="{86F09815-8FFB-48F9-9194-03E27418E18E}" type="presParOf" srcId="{21D7C4E9-F1F2-475A-8CE0-90D1696BE364}" destId="{FDF40F6B-EE0E-4E3F-A249-B9EE7CE8284A}" srcOrd="2" destOrd="0" presId="urn:microsoft.com/office/officeart/2008/layout/VerticalCurvedList"/>
    <dgm:cxn modelId="{7B8B681F-A500-4373-8383-8C38814AE6E1}" type="presParOf" srcId="{FDF40F6B-EE0E-4E3F-A249-B9EE7CE8284A}" destId="{64EF71B2-CEB6-4BB7-9E49-B479DD3BA9E5}" srcOrd="0" destOrd="0" presId="urn:microsoft.com/office/officeart/2008/layout/VerticalCurvedList"/>
    <dgm:cxn modelId="{7D746B10-EA80-4BE5-B307-C54B450BD201}" type="presParOf" srcId="{21D7C4E9-F1F2-475A-8CE0-90D1696BE364}" destId="{42D2BE17-33B9-4C40-8152-0681E3898FE7}" srcOrd="3" destOrd="0" presId="urn:microsoft.com/office/officeart/2008/layout/VerticalCurvedList"/>
    <dgm:cxn modelId="{574F4C45-9E0D-4D73-A739-F08F94AA6C75}" type="presParOf" srcId="{21D7C4E9-F1F2-475A-8CE0-90D1696BE364}" destId="{FEACAA9F-8129-45C3-8B66-DCD54E2C7906}" srcOrd="4" destOrd="0" presId="urn:microsoft.com/office/officeart/2008/layout/VerticalCurvedList"/>
    <dgm:cxn modelId="{8E7132DC-4B20-42C5-96F3-1FDF6019AD78}" type="presParOf" srcId="{FEACAA9F-8129-45C3-8B66-DCD54E2C7906}" destId="{6BDFA9B3-0882-4F3B-9F1F-2A853716EBEC}" srcOrd="0" destOrd="0" presId="urn:microsoft.com/office/officeart/2008/layout/VerticalCurvedList"/>
    <dgm:cxn modelId="{F1020C45-F925-40EE-91E2-A7312106E18D}" type="presParOf" srcId="{21D7C4E9-F1F2-475A-8CE0-90D1696BE364}" destId="{0E444759-0C34-43FB-A65D-3CC7E4115306}" srcOrd="5" destOrd="0" presId="urn:microsoft.com/office/officeart/2008/layout/VerticalCurvedList"/>
    <dgm:cxn modelId="{212F2C37-9F2B-42C8-8F53-0599856C2194}" type="presParOf" srcId="{21D7C4E9-F1F2-475A-8CE0-90D1696BE364}" destId="{9E39047A-CB76-4D76-A5EC-E39963941455}" srcOrd="6" destOrd="0" presId="urn:microsoft.com/office/officeart/2008/layout/VerticalCurvedList"/>
    <dgm:cxn modelId="{078B2916-C438-4B92-82CA-5EB5F7F718EB}" type="presParOf" srcId="{9E39047A-CB76-4D76-A5EC-E39963941455}" destId="{B50E8876-693D-4C91-A9D1-545469830D5C}" srcOrd="0" destOrd="0" presId="urn:microsoft.com/office/officeart/2008/layout/VerticalCurvedList"/>
    <dgm:cxn modelId="{0628B227-01E3-44E0-9EFA-BCAD0F1CB928}" type="presParOf" srcId="{21D7C4E9-F1F2-475A-8CE0-90D1696BE364}" destId="{EAB7BCF5-9E8C-4C7F-8FDF-1E29AE6189B2}" srcOrd="7" destOrd="0" presId="urn:microsoft.com/office/officeart/2008/layout/VerticalCurvedList"/>
    <dgm:cxn modelId="{F4F9FBD0-894F-4247-87C3-49C03D41AA82}" type="presParOf" srcId="{21D7C4E9-F1F2-475A-8CE0-90D1696BE364}" destId="{57080F79-0BB7-4D0D-835E-2CB737CBDF9E}" srcOrd="8" destOrd="0" presId="urn:microsoft.com/office/officeart/2008/layout/VerticalCurvedList"/>
    <dgm:cxn modelId="{EE95F475-4682-4BCF-851C-D3A6D32414C8}" type="presParOf" srcId="{57080F79-0BB7-4D0D-835E-2CB737CBDF9E}" destId="{02A8D7AD-76A1-4045-B5DD-AA38315754EE}" srcOrd="0" destOrd="0" presId="urn:microsoft.com/office/officeart/2008/layout/VerticalCurvedList"/>
    <dgm:cxn modelId="{5243EAD5-0AB0-4E1A-8C90-FD758AE0E02B}" type="presParOf" srcId="{21D7C4E9-F1F2-475A-8CE0-90D1696BE364}" destId="{05688824-C644-4004-9AB6-40A4001EDC5C}" srcOrd="9" destOrd="0" presId="urn:microsoft.com/office/officeart/2008/layout/VerticalCurvedList"/>
    <dgm:cxn modelId="{F5EDBE24-36F3-49AE-A245-4E29AD010924}" type="presParOf" srcId="{21D7C4E9-F1F2-475A-8CE0-90D1696BE364}" destId="{1D465DFE-7C2D-43C4-952D-2669FD6B9F6A}" srcOrd="10" destOrd="0" presId="urn:microsoft.com/office/officeart/2008/layout/VerticalCurvedList"/>
    <dgm:cxn modelId="{22DC746E-E76A-4C5A-A8F0-80A04BE1FDCF}" type="presParOf" srcId="{1D465DFE-7C2D-43C4-952D-2669FD6B9F6A}" destId="{EFB99B83-B465-440F-B5B9-E5921D9BD5E0}" srcOrd="0" destOrd="0" presId="urn:microsoft.com/office/officeart/2008/layout/VerticalCurvedLis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C0B968-BB1B-4ED5-BDD7-E59A4615E0E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F79D09DB-6E50-48F9-9C74-361C8F48ADAF}">
      <dgm:prSet phldrT="[Text]" custT="1"/>
      <dgm:spPr/>
      <dgm:t>
        <a:bodyPr/>
        <a:lstStyle/>
        <a:p>
          <a:r>
            <a:rPr lang="tr-TR" sz="2200" dirty="0" smtClean="0">
              <a:latin typeface="Arial" pitchFamily="34" charset="0"/>
              <a:cs typeface="Arial" pitchFamily="34" charset="0"/>
            </a:rPr>
            <a:t>Yeni yasal düzenlemeler karşısında meslek hastalıkları davaları için elimizi güçlendirmek</a:t>
          </a:r>
          <a:endParaRPr lang="tr-TR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EEBC4B-8027-4183-B277-D8797156AABF}" type="parTrans" cxnId="{0BCE9F6C-1316-4742-8AA7-BE4ACCAD6C41}">
      <dgm:prSet/>
      <dgm:spPr/>
      <dgm:t>
        <a:bodyPr/>
        <a:lstStyle/>
        <a:p>
          <a:endParaRPr lang="tr-T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DD21C-48F0-4243-90FE-C4B672E4FDA0}" type="sibTrans" cxnId="{0BCE9F6C-1316-4742-8AA7-BE4ACCAD6C41}">
      <dgm:prSet/>
      <dgm:spPr/>
      <dgm:t>
        <a:bodyPr/>
        <a:lstStyle/>
        <a:p>
          <a:endParaRPr lang="tr-T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0F0364-7C97-4859-A534-C5CA9226716D}">
      <dgm:prSet phldrT="[Text]" custT="1"/>
      <dgm:spPr/>
      <dgm:t>
        <a:bodyPr/>
        <a:lstStyle/>
        <a:p>
          <a:r>
            <a:rPr lang="tr-TR" sz="2200" dirty="0" smtClean="0">
              <a:latin typeface="Arial" panose="020B0604020202020204" pitchFamily="34" charset="0"/>
              <a:cs typeface="Arial" panose="020B0604020202020204" pitchFamily="34" charset="0"/>
            </a:rPr>
            <a:t>Doğru işe doğru çalışan atanarak verimi artırmak</a:t>
          </a:r>
          <a:endParaRPr lang="tr-TR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18E9E4-68C7-4309-98B2-CA1B8CEAC55F}" type="parTrans" cxnId="{A853BD28-2D4D-4BC0-8801-0CC06B45ACD5}">
      <dgm:prSet/>
      <dgm:spPr/>
      <dgm:t>
        <a:bodyPr/>
        <a:lstStyle/>
        <a:p>
          <a:endParaRPr lang="tr-T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807EAA-0672-4C0F-A009-A806323E7F6A}" type="sibTrans" cxnId="{A853BD28-2D4D-4BC0-8801-0CC06B45ACD5}">
      <dgm:prSet/>
      <dgm:spPr/>
      <dgm:t>
        <a:bodyPr/>
        <a:lstStyle/>
        <a:p>
          <a:endParaRPr lang="tr-T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008AFE-2270-41CA-9D1E-1A14A515C090}">
      <dgm:prSet phldrT="[Text]" custT="1"/>
      <dgm:spPr/>
      <dgm:t>
        <a:bodyPr/>
        <a:lstStyle/>
        <a:p>
          <a:r>
            <a:rPr lang="tr-TR" sz="2200" dirty="0" smtClean="0">
              <a:latin typeface="Arial" panose="020B0604020202020204" pitchFamily="34" charset="0"/>
              <a:cs typeface="Arial" panose="020B0604020202020204" pitchFamily="34" charset="0"/>
            </a:rPr>
            <a:t>Sağlık sorunu olan çalışanların transfer sürecini iyileştirmek</a:t>
          </a:r>
          <a:endParaRPr lang="tr-TR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0B00EF-E037-4F44-B92E-88E1F750C0D2}" type="parTrans" cxnId="{DF84F854-64A0-4A01-9954-738911017F27}">
      <dgm:prSet/>
      <dgm:spPr/>
      <dgm:t>
        <a:bodyPr/>
        <a:lstStyle/>
        <a:p>
          <a:endParaRPr lang="tr-T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1FDA8-EBC7-4EA6-85DD-E8A06D628CC5}" type="sibTrans" cxnId="{DF84F854-64A0-4A01-9954-738911017F27}">
      <dgm:prSet/>
      <dgm:spPr/>
      <dgm:t>
        <a:bodyPr/>
        <a:lstStyle/>
        <a:p>
          <a:endParaRPr lang="tr-T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AB0A68-959E-404F-87CD-B08407D382C8}">
      <dgm:prSet phldrT="[Text]" custT="1"/>
      <dgm:spPr/>
      <dgm:t>
        <a:bodyPr/>
        <a:lstStyle/>
        <a:p>
          <a:r>
            <a:rPr lang="tr-TR" sz="2200" dirty="0" smtClean="0">
              <a:latin typeface="Arial" pitchFamily="34" charset="0"/>
              <a:cs typeface="Arial" pitchFamily="34" charset="0"/>
            </a:rPr>
            <a:t>İş barışının ve çalışan memnuniyetinin artırmak</a:t>
          </a:r>
          <a:endParaRPr lang="tr-TR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F6E4CF-C153-4B5C-B32A-8A9B55B554F9}" type="parTrans" cxnId="{5DAF3E93-4522-4176-8AA3-6B06A9352AD8}">
      <dgm:prSet/>
      <dgm:spPr/>
      <dgm:t>
        <a:bodyPr/>
        <a:lstStyle/>
        <a:p>
          <a:endParaRPr lang="tr-T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B00324-A7E1-4CB0-BB75-B23E56D54B0B}" type="sibTrans" cxnId="{5DAF3E93-4522-4176-8AA3-6B06A9352AD8}">
      <dgm:prSet/>
      <dgm:spPr/>
      <dgm:t>
        <a:bodyPr/>
        <a:lstStyle/>
        <a:p>
          <a:endParaRPr lang="tr-T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1941CD-07FA-4357-86D4-1935BBFD5CE1}">
      <dgm:prSet phldrT="[Text]" custT="1"/>
      <dgm:spPr/>
      <dgm:t>
        <a:bodyPr/>
        <a:lstStyle/>
        <a:p>
          <a:r>
            <a:rPr lang="tr-TR" sz="2200" dirty="0" smtClean="0">
              <a:latin typeface="Arial" panose="020B0604020202020204" pitchFamily="34" charset="0"/>
              <a:cs typeface="Arial" panose="020B0604020202020204" pitchFamily="34" charset="0"/>
            </a:rPr>
            <a:t>Çalışma istasyonların, ileriki yaştaki çalışanların çalışabileceği duruma getirilmesinin sağlanması</a:t>
          </a:r>
          <a:endParaRPr lang="tr-TR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70FB12-7DAC-425F-B0BA-F15D5BC71D33}" type="sibTrans" cxnId="{9A9CF65A-6DA0-4B1C-81AA-6822CD112B08}">
      <dgm:prSet/>
      <dgm:spPr/>
      <dgm:t>
        <a:bodyPr/>
        <a:lstStyle/>
        <a:p>
          <a:endParaRPr lang="tr-T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932397-A4E6-47E8-A2C7-371A49E060AD}" type="parTrans" cxnId="{9A9CF65A-6DA0-4B1C-81AA-6822CD112B08}">
      <dgm:prSet/>
      <dgm:spPr/>
      <dgm:t>
        <a:bodyPr/>
        <a:lstStyle/>
        <a:p>
          <a:endParaRPr lang="tr-T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B52490-0E75-4235-B1E8-35BAD5D71A62}">
      <dgm:prSet custT="1"/>
      <dgm:spPr/>
      <dgm:t>
        <a:bodyPr/>
        <a:lstStyle/>
        <a:p>
          <a:r>
            <a:rPr lang="tr-TR" sz="2200" dirty="0" smtClean="0">
              <a:latin typeface="Arial" panose="020B0604020202020204" pitchFamily="34" charset="0"/>
              <a:cs typeface="Arial" panose="020B0604020202020204" pitchFamily="34" charset="0"/>
            </a:rPr>
            <a:t>Sağlık yükünü azaltmak</a:t>
          </a:r>
          <a:endParaRPr lang="tr-TR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5C16B9-21D2-47DE-AA52-FFF688D10ACF}" type="parTrans" cxnId="{0B787D2E-5154-4A32-A5B4-970C82B3C5BE}">
      <dgm:prSet/>
      <dgm:spPr/>
      <dgm:t>
        <a:bodyPr/>
        <a:lstStyle/>
        <a:p>
          <a:endParaRPr lang="tr-T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4FC12A-FA35-42B6-BE5C-9599264AEC08}" type="sibTrans" cxnId="{0B787D2E-5154-4A32-A5B4-970C82B3C5BE}">
      <dgm:prSet/>
      <dgm:spPr/>
      <dgm:t>
        <a:bodyPr/>
        <a:lstStyle/>
        <a:p>
          <a:endParaRPr lang="tr-T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9E83B8-02E3-4B76-9C68-EEE50C0D8846}" type="pres">
      <dgm:prSet presAssocID="{0EC0B968-BB1B-4ED5-BDD7-E59A4615E0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A6C9E054-019D-4698-9D6C-0348317C671B}" type="pres">
      <dgm:prSet presAssocID="{0EC0B968-BB1B-4ED5-BDD7-E59A4615E0E0}" presName="Name1" presStyleCnt="0"/>
      <dgm:spPr/>
    </dgm:pt>
    <dgm:pt modelId="{FC35EFDF-E1D3-4050-8F53-1F3F59B362D2}" type="pres">
      <dgm:prSet presAssocID="{0EC0B968-BB1B-4ED5-BDD7-E59A4615E0E0}" presName="cycle" presStyleCnt="0"/>
      <dgm:spPr/>
    </dgm:pt>
    <dgm:pt modelId="{7BAA0F73-E6B8-4461-BF45-E0AF8396DB92}" type="pres">
      <dgm:prSet presAssocID="{0EC0B968-BB1B-4ED5-BDD7-E59A4615E0E0}" presName="srcNode" presStyleLbl="node1" presStyleIdx="0" presStyleCnt="6"/>
      <dgm:spPr/>
    </dgm:pt>
    <dgm:pt modelId="{A6824F1D-0012-4101-B80A-23C65193B1B7}" type="pres">
      <dgm:prSet presAssocID="{0EC0B968-BB1B-4ED5-BDD7-E59A4615E0E0}" presName="conn" presStyleLbl="parChTrans1D2" presStyleIdx="0" presStyleCnt="1"/>
      <dgm:spPr/>
      <dgm:t>
        <a:bodyPr/>
        <a:lstStyle/>
        <a:p>
          <a:endParaRPr lang="tr-TR"/>
        </a:p>
      </dgm:t>
    </dgm:pt>
    <dgm:pt modelId="{975086ED-2FB7-4020-98BD-F8463CE5FCD8}" type="pres">
      <dgm:prSet presAssocID="{0EC0B968-BB1B-4ED5-BDD7-E59A4615E0E0}" presName="extraNode" presStyleLbl="node1" presStyleIdx="0" presStyleCnt="6"/>
      <dgm:spPr/>
    </dgm:pt>
    <dgm:pt modelId="{863D78EA-29C7-418A-81DF-2612C8E1DEBA}" type="pres">
      <dgm:prSet presAssocID="{0EC0B968-BB1B-4ED5-BDD7-E59A4615E0E0}" presName="dstNode" presStyleLbl="node1" presStyleIdx="0" presStyleCnt="6"/>
      <dgm:spPr/>
    </dgm:pt>
    <dgm:pt modelId="{871056BD-4E75-4784-A296-1026795CDE6E}" type="pres">
      <dgm:prSet presAssocID="{67008AFE-2270-41CA-9D1E-1A14A515C090}" presName="text_1" presStyleLbl="node1" presStyleIdx="0" presStyleCnt="6" custScaleY="12049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722246-3A13-4875-94CB-5323A099F11C}" type="pres">
      <dgm:prSet presAssocID="{67008AFE-2270-41CA-9D1E-1A14A515C090}" presName="accent_1" presStyleCnt="0"/>
      <dgm:spPr/>
    </dgm:pt>
    <dgm:pt modelId="{E7A14328-F9EC-422B-B835-5D4C4821DECD}" type="pres">
      <dgm:prSet presAssocID="{67008AFE-2270-41CA-9D1E-1A14A515C090}" presName="accentRepeatNode" presStyleLbl="solidFgAcc1" presStyleIdx="0" presStyleCnt="6"/>
      <dgm:spPr/>
    </dgm:pt>
    <dgm:pt modelId="{250EC2AC-7BFD-4C2B-8FC2-E838FD78F080}" type="pres">
      <dgm:prSet presAssocID="{950F0364-7C97-4859-A534-C5CA9226716D}" presName="text_2" presStyleLbl="node1" presStyleIdx="1" presStyleCnt="6" custScaleY="12049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4BFFB2-C84A-4A4F-B65A-29B2F65CF319}" type="pres">
      <dgm:prSet presAssocID="{950F0364-7C97-4859-A534-C5CA9226716D}" presName="accent_2" presStyleCnt="0"/>
      <dgm:spPr/>
    </dgm:pt>
    <dgm:pt modelId="{BA48E35A-EA55-4292-9B5A-AE153A78771B}" type="pres">
      <dgm:prSet presAssocID="{950F0364-7C97-4859-A534-C5CA9226716D}" presName="accentRepeatNode" presStyleLbl="solidFgAcc1" presStyleIdx="1" presStyleCnt="6"/>
      <dgm:spPr/>
    </dgm:pt>
    <dgm:pt modelId="{1FE4B814-463C-4ACE-90B8-CD683CFE06B0}" type="pres">
      <dgm:prSet presAssocID="{501941CD-07FA-4357-86D4-1935BBFD5CE1}" presName="text_3" presStyleLbl="node1" presStyleIdx="2" presStyleCnt="6" custScaleY="12049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A4C8A3-4885-4DF1-8F12-3B68B2F692FC}" type="pres">
      <dgm:prSet presAssocID="{501941CD-07FA-4357-86D4-1935BBFD5CE1}" presName="accent_3" presStyleCnt="0"/>
      <dgm:spPr/>
    </dgm:pt>
    <dgm:pt modelId="{1F0519FF-7B53-4438-B032-0DCEF3771E66}" type="pres">
      <dgm:prSet presAssocID="{501941CD-07FA-4357-86D4-1935BBFD5CE1}" presName="accentRepeatNode" presStyleLbl="solidFgAcc1" presStyleIdx="2" presStyleCnt="6"/>
      <dgm:spPr/>
    </dgm:pt>
    <dgm:pt modelId="{FBE24463-C170-4B12-BAFE-447265AB06F5}" type="pres">
      <dgm:prSet presAssocID="{F79D09DB-6E50-48F9-9C74-361C8F48ADAF}" presName="text_4" presStyleLbl="node1" presStyleIdx="3" presStyleCnt="6" custScaleY="12049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6F6D12-F7D8-47BE-9809-8D11893EEF4B}" type="pres">
      <dgm:prSet presAssocID="{F79D09DB-6E50-48F9-9C74-361C8F48ADAF}" presName="accent_4" presStyleCnt="0"/>
      <dgm:spPr/>
    </dgm:pt>
    <dgm:pt modelId="{68056B80-0BC7-4973-A7F1-8157AD4609BA}" type="pres">
      <dgm:prSet presAssocID="{F79D09DB-6E50-48F9-9C74-361C8F48ADAF}" presName="accentRepeatNode" presStyleLbl="solidFgAcc1" presStyleIdx="3" presStyleCnt="6"/>
      <dgm:spPr/>
    </dgm:pt>
    <dgm:pt modelId="{54E01060-D16C-4676-9F40-EDA85FC68ECB}" type="pres">
      <dgm:prSet presAssocID="{1FAB0A68-959E-404F-87CD-B08407D382C8}" presName="text_5" presStyleLbl="node1" presStyleIdx="4" presStyleCnt="6" custScaleY="12049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C9E99E-9F60-4510-B517-687BAF60BA70}" type="pres">
      <dgm:prSet presAssocID="{1FAB0A68-959E-404F-87CD-B08407D382C8}" presName="accent_5" presStyleCnt="0"/>
      <dgm:spPr/>
    </dgm:pt>
    <dgm:pt modelId="{270F8D09-FBF4-4281-93BE-8D7A9D3FD6F5}" type="pres">
      <dgm:prSet presAssocID="{1FAB0A68-959E-404F-87CD-B08407D382C8}" presName="accentRepeatNode" presStyleLbl="solidFgAcc1" presStyleIdx="4" presStyleCnt="6"/>
      <dgm:spPr/>
    </dgm:pt>
    <dgm:pt modelId="{35EEDE4C-89F1-45E1-9C73-52EB24F2A761}" type="pres">
      <dgm:prSet presAssocID="{78B52490-0E75-4235-B1E8-35BAD5D71A62}" presName="text_6" presStyleLbl="node1" presStyleIdx="5" presStyleCnt="6" custScaleY="12049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C529BB-4C12-46EC-805A-31D5C2BB932A}" type="pres">
      <dgm:prSet presAssocID="{78B52490-0E75-4235-B1E8-35BAD5D71A62}" presName="accent_6" presStyleCnt="0"/>
      <dgm:spPr/>
    </dgm:pt>
    <dgm:pt modelId="{EA8052B0-3C5C-4E69-9FDF-97EE3678B761}" type="pres">
      <dgm:prSet presAssocID="{78B52490-0E75-4235-B1E8-35BAD5D71A62}" presName="accentRepeatNode" presStyleLbl="solidFgAcc1" presStyleIdx="5" presStyleCnt="6"/>
      <dgm:spPr/>
    </dgm:pt>
  </dgm:ptLst>
  <dgm:cxnLst>
    <dgm:cxn modelId="{A853BD28-2D4D-4BC0-8801-0CC06B45ACD5}" srcId="{0EC0B968-BB1B-4ED5-BDD7-E59A4615E0E0}" destId="{950F0364-7C97-4859-A534-C5CA9226716D}" srcOrd="1" destOrd="0" parTransId="{5918E9E4-68C7-4309-98B2-CA1B8CEAC55F}" sibTransId="{8D807EAA-0672-4C0F-A009-A806323E7F6A}"/>
    <dgm:cxn modelId="{E4931379-FDDA-4071-9431-AC7E846922C4}" type="presOf" srcId="{950F0364-7C97-4859-A534-C5CA9226716D}" destId="{250EC2AC-7BFD-4C2B-8FC2-E838FD78F080}" srcOrd="0" destOrd="0" presId="urn:microsoft.com/office/officeart/2008/layout/VerticalCurvedList"/>
    <dgm:cxn modelId="{EA708011-45DB-454B-A170-73D31DA12950}" type="presOf" srcId="{78B52490-0E75-4235-B1E8-35BAD5D71A62}" destId="{35EEDE4C-89F1-45E1-9C73-52EB24F2A761}" srcOrd="0" destOrd="0" presId="urn:microsoft.com/office/officeart/2008/layout/VerticalCurvedList"/>
    <dgm:cxn modelId="{0BCE9F6C-1316-4742-8AA7-BE4ACCAD6C41}" srcId="{0EC0B968-BB1B-4ED5-BDD7-E59A4615E0E0}" destId="{F79D09DB-6E50-48F9-9C74-361C8F48ADAF}" srcOrd="3" destOrd="0" parTransId="{0FEEBC4B-8027-4183-B277-D8797156AABF}" sibTransId="{389DD21C-48F0-4243-90FE-C4B672E4FDA0}"/>
    <dgm:cxn modelId="{DFF48C26-AD15-45CE-A1D3-65006B9B3331}" type="presOf" srcId="{0EC0B968-BB1B-4ED5-BDD7-E59A4615E0E0}" destId="{279E83B8-02E3-4B76-9C68-EEE50C0D8846}" srcOrd="0" destOrd="0" presId="urn:microsoft.com/office/officeart/2008/layout/VerticalCurvedList"/>
    <dgm:cxn modelId="{C40CBE05-7956-4CC8-846B-3DFAEF30AE6B}" type="presOf" srcId="{F79D09DB-6E50-48F9-9C74-361C8F48ADAF}" destId="{FBE24463-C170-4B12-BAFE-447265AB06F5}" srcOrd="0" destOrd="0" presId="urn:microsoft.com/office/officeart/2008/layout/VerticalCurvedList"/>
    <dgm:cxn modelId="{1FCDD8E2-B313-42EA-9DF2-5E7DAC6A41FF}" type="presOf" srcId="{501941CD-07FA-4357-86D4-1935BBFD5CE1}" destId="{1FE4B814-463C-4ACE-90B8-CD683CFE06B0}" srcOrd="0" destOrd="0" presId="urn:microsoft.com/office/officeart/2008/layout/VerticalCurvedList"/>
    <dgm:cxn modelId="{DF84F854-64A0-4A01-9954-738911017F27}" srcId="{0EC0B968-BB1B-4ED5-BDD7-E59A4615E0E0}" destId="{67008AFE-2270-41CA-9D1E-1A14A515C090}" srcOrd="0" destOrd="0" parTransId="{830B00EF-E037-4F44-B92E-88E1F750C0D2}" sibTransId="{8A81FDA8-EBC7-4EA6-85DD-E8A06D628CC5}"/>
    <dgm:cxn modelId="{0B787D2E-5154-4A32-A5B4-970C82B3C5BE}" srcId="{0EC0B968-BB1B-4ED5-BDD7-E59A4615E0E0}" destId="{78B52490-0E75-4235-B1E8-35BAD5D71A62}" srcOrd="5" destOrd="0" parTransId="{DD5C16B9-21D2-47DE-AA52-FFF688D10ACF}" sibTransId="{CB4FC12A-FA35-42B6-BE5C-9599264AEC08}"/>
    <dgm:cxn modelId="{77554062-52D1-4703-93A6-DE34B3A3EA64}" type="presOf" srcId="{67008AFE-2270-41CA-9D1E-1A14A515C090}" destId="{871056BD-4E75-4784-A296-1026795CDE6E}" srcOrd="0" destOrd="0" presId="urn:microsoft.com/office/officeart/2008/layout/VerticalCurvedList"/>
    <dgm:cxn modelId="{9A9CF65A-6DA0-4B1C-81AA-6822CD112B08}" srcId="{0EC0B968-BB1B-4ED5-BDD7-E59A4615E0E0}" destId="{501941CD-07FA-4357-86D4-1935BBFD5CE1}" srcOrd="2" destOrd="0" parTransId="{BC932397-A4E6-47E8-A2C7-371A49E060AD}" sibTransId="{D570FB12-7DAC-425F-B0BA-F15D5BC71D33}"/>
    <dgm:cxn modelId="{0BA9AFE7-89BD-4AD4-A8C6-AAADACC9B02D}" type="presOf" srcId="{1FAB0A68-959E-404F-87CD-B08407D382C8}" destId="{54E01060-D16C-4676-9F40-EDA85FC68ECB}" srcOrd="0" destOrd="0" presId="urn:microsoft.com/office/officeart/2008/layout/VerticalCurvedList"/>
    <dgm:cxn modelId="{5DAF3E93-4522-4176-8AA3-6B06A9352AD8}" srcId="{0EC0B968-BB1B-4ED5-BDD7-E59A4615E0E0}" destId="{1FAB0A68-959E-404F-87CD-B08407D382C8}" srcOrd="4" destOrd="0" parTransId="{FFF6E4CF-C153-4B5C-B32A-8A9B55B554F9}" sibTransId="{2CB00324-A7E1-4CB0-BB75-B23E56D54B0B}"/>
    <dgm:cxn modelId="{5FB02EDE-9E52-41EC-A611-900D29C492B8}" type="presOf" srcId="{8A81FDA8-EBC7-4EA6-85DD-E8A06D628CC5}" destId="{A6824F1D-0012-4101-B80A-23C65193B1B7}" srcOrd="0" destOrd="0" presId="urn:microsoft.com/office/officeart/2008/layout/VerticalCurvedList"/>
    <dgm:cxn modelId="{EF1C3D09-9464-424C-B45E-CCBB42838FAA}" type="presParOf" srcId="{279E83B8-02E3-4B76-9C68-EEE50C0D8846}" destId="{A6C9E054-019D-4698-9D6C-0348317C671B}" srcOrd="0" destOrd="0" presId="urn:microsoft.com/office/officeart/2008/layout/VerticalCurvedList"/>
    <dgm:cxn modelId="{1ADE3F21-D869-40B3-8873-BCB5777FA641}" type="presParOf" srcId="{A6C9E054-019D-4698-9D6C-0348317C671B}" destId="{FC35EFDF-E1D3-4050-8F53-1F3F59B362D2}" srcOrd="0" destOrd="0" presId="urn:microsoft.com/office/officeart/2008/layout/VerticalCurvedList"/>
    <dgm:cxn modelId="{83CE80C2-AD46-4FB9-92CE-EF42A4383D04}" type="presParOf" srcId="{FC35EFDF-E1D3-4050-8F53-1F3F59B362D2}" destId="{7BAA0F73-E6B8-4461-BF45-E0AF8396DB92}" srcOrd="0" destOrd="0" presId="urn:microsoft.com/office/officeart/2008/layout/VerticalCurvedList"/>
    <dgm:cxn modelId="{52A5ED9E-1519-4CBD-8A0E-882181A9F09A}" type="presParOf" srcId="{FC35EFDF-E1D3-4050-8F53-1F3F59B362D2}" destId="{A6824F1D-0012-4101-B80A-23C65193B1B7}" srcOrd="1" destOrd="0" presId="urn:microsoft.com/office/officeart/2008/layout/VerticalCurvedList"/>
    <dgm:cxn modelId="{5474C5F6-4367-42EB-9C42-FD9198B31424}" type="presParOf" srcId="{FC35EFDF-E1D3-4050-8F53-1F3F59B362D2}" destId="{975086ED-2FB7-4020-98BD-F8463CE5FCD8}" srcOrd="2" destOrd="0" presId="urn:microsoft.com/office/officeart/2008/layout/VerticalCurvedList"/>
    <dgm:cxn modelId="{3E44F8EE-32D3-4B11-ACD2-1A04A8A2175D}" type="presParOf" srcId="{FC35EFDF-E1D3-4050-8F53-1F3F59B362D2}" destId="{863D78EA-29C7-418A-81DF-2612C8E1DEBA}" srcOrd="3" destOrd="0" presId="urn:microsoft.com/office/officeart/2008/layout/VerticalCurvedList"/>
    <dgm:cxn modelId="{AC2B9874-A0E7-41BD-8DE9-76B858B7BBC1}" type="presParOf" srcId="{A6C9E054-019D-4698-9D6C-0348317C671B}" destId="{871056BD-4E75-4784-A296-1026795CDE6E}" srcOrd="1" destOrd="0" presId="urn:microsoft.com/office/officeart/2008/layout/VerticalCurvedList"/>
    <dgm:cxn modelId="{B68CF278-6E51-454F-BFA3-A2A6297F6CF8}" type="presParOf" srcId="{A6C9E054-019D-4698-9D6C-0348317C671B}" destId="{DD722246-3A13-4875-94CB-5323A099F11C}" srcOrd="2" destOrd="0" presId="urn:microsoft.com/office/officeart/2008/layout/VerticalCurvedList"/>
    <dgm:cxn modelId="{62A1CA45-E9A8-43C2-97CB-FA0D8BB7B5E7}" type="presParOf" srcId="{DD722246-3A13-4875-94CB-5323A099F11C}" destId="{E7A14328-F9EC-422B-B835-5D4C4821DECD}" srcOrd="0" destOrd="0" presId="urn:microsoft.com/office/officeart/2008/layout/VerticalCurvedList"/>
    <dgm:cxn modelId="{0DF04651-B044-4997-894A-932AE5076D12}" type="presParOf" srcId="{A6C9E054-019D-4698-9D6C-0348317C671B}" destId="{250EC2AC-7BFD-4C2B-8FC2-E838FD78F080}" srcOrd="3" destOrd="0" presId="urn:microsoft.com/office/officeart/2008/layout/VerticalCurvedList"/>
    <dgm:cxn modelId="{89BD5B7A-092F-4EEA-A626-8A0FACE97C08}" type="presParOf" srcId="{A6C9E054-019D-4698-9D6C-0348317C671B}" destId="{DA4BFFB2-C84A-4A4F-B65A-29B2F65CF319}" srcOrd="4" destOrd="0" presId="urn:microsoft.com/office/officeart/2008/layout/VerticalCurvedList"/>
    <dgm:cxn modelId="{105E139B-B92B-43AE-97E0-583F58506C12}" type="presParOf" srcId="{DA4BFFB2-C84A-4A4F-B65A-29B2F65CF319}" destId="{BA48E35A-EA55-4292-9B5A-AE153A78771B}" srcOrd="0" destOrd="0" presId="urn:microsoft.com/office/officeart/2008/layout/VerticalCurvedList"/>
    <dgm:cxn modelId="{A302C810-7320-40B5-9849-D72664520E46}" type="presParOf" srcId="{A6C9E054-019D-4698-9D6C-0348317C671B}" destId="{1FE4B814-463C-4ACE-90B8-CD683CFE06B0}" srcOrd="5" destOrd="0" presId="urn:microsoft.com/office/officeart/2008/layout/VerticalCurvedList"/>
    <dgm:cxn modelId="{FE922898-5277-42FD-A06F-FBAB2AE4271A}" type="presParOf" srcId="{A6C9E054-019D-4698-9D6C-0348317C671B}" destId="{3EA4C8A3-4885-4DF1-8F12-3B68B2F692FC}" srcOrd="6" destOrd="0" presId="urn:microsoft.com/office/officeart/2008/layout/VerticalCurvedList"/>
    <dgm:cxn modelId="{BA615EE4-C529-4A9F-B1DF-FF236D307551}" type="presParOf" srcId="{3EA4C8A3-4885-4DF1-8F12-3B68B2F692FC}" destId="{1F0519FF-7B53-4438-B032-0DCEF3771E66}" srcOrd="0" destOrd="0" presId="urn:microsoft.com/office/officeart/2008/layout/VerticalCurvedList"/>
    <dgm:cxn modelId="{CFD7BC1D-A07B-4BA9-A654-930CA3F5805A}" type="presParOf" srcId="{A6C9E054-019D-4698-9D6C-0348317C671B}" destId="{FBE24463-C170-4B12-BAFE-447265AB06F5}" srcOrd="7" destOrd="0" presId="urn:microsoft.com/office/officeart/2008/layout/VerticalCurvedList"/>
    <dgm:cxn modelId="{B944716D-26D4-4322-AA0D-8FA985E995B6}" type="presParOf" srcId="{A6C9E054-019D-4698-9D6C-0348317C671B}" destId="{CC6F6D12-F7D8-47BE-9809-8D11893EEF4B}" srcOrd="8" destOrd="0" presId="urn:microsoft.com/office/officeart/2008/layout/VerticalCurvedList"/>
    <dgm:cxn modelId="{B2433E70-8428-4183-9ED3-BBC2033D39AA}" type="presParOf" srcId="{CC6F6D12-F7D8-47BE-9809-8D11893EEF4B}" destId="{68056B80-0BC7-4973-A7F1-8157AD4609BA}" srcOrd="0" destOrd="0" presId="urn:microsoft.com/office/officeart/2008/layout/VerticalCurvedList"/>
    <dgm:cxn modelId="{9BB1DCB0-237A-484B-9269-719FAE246875}" type="presParOf" srcId="{A6C9E054-019D-4698-9D6C-0348317C671B}" destId="{54E01060-D16C-4676-9F40-EDA85FC68ECB}" srcOrd="9" destOrd="0" presId="urn:microsoft.com/office/officeart/2008/layout/VerticalCurvedList"/>
    <dgm:cxn modelId="{619F1EBF-E5F4-4E7A-9927-69D2E46DC080}" type="presParOf" srcId="{A6C9E054-019D-4698-9D6C-0348317C671B}" destId="{C2C9E99E-9F60-4510-B517-687BAF60BA70}" srcOrd="10" destOrd="0" presId="urn:microsoft.com/office/officeart/2008/layout/VerticalCurvedList"/>
    <dgm:cxn modelId="{5857047E-8AB6-4EEB-ABA3-BF848E51FF52}" type="presParOf" srcId="{C2C9E99E-9F60-4510-B517-687BAF60BA70}" destId="{270F8D09-FBF4-4281-93BE-8D7A9D3FD6F5}" srcOrd="0" destOrd="0" presId="urn:microsoft.com/office/officeart/2008/layout/VerticalCurvedList"/>
    <dgm:cxn modelId="{A2CA6AD1-814C-4EEA-B5DE-3B1E421A994B}" type="presParOf" srcId="{A6C9E054-019D-4698-9D6C-0348317C671B}" destId="{35EEDE4C-89F1-45E1-9C73-52EB24F2A761}" srcOrd="11" destOrd="0" presId="urn:microsoft.com/office/officeart/2008/layout/VerticalCurvedList"/>
    <dgm:cxn modelId="{E2A61AB5-9093-4743-A0B7-B74F8D5BF570}" type="presParOf" srcId="{A6C9E054-019D-4698-9D6C-0348317C671B}" destId="{BAC529BB-4C12-46EC-805A-31D5C2BB932A}" srcOrd="12" destOrd="0" presId="urn:microsoft.com/office/officeart/2008/layout/VerticalCurvedList"/>
    <dgm:cxn modelId="{48E7A2E8-1C7A-41AE-9AD1-938363390BF1}" type="presParOf" srcId="{BAC529BB-4C12-46EC-805A-31D5C2BB932A}" destId="{EA8052B0-3C5C-4E69-9FDF-97EE3678B761}" srcOrd="0" destOrd="0" presId="urn:microsoft.com/office/officeart/2008/layout/VerticalCurvedLis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52BA80-FADC-48AA-99A6-6F945785732F}" type="doc">
      <dgm:prSet loTypeId="urn:microsoft.com/office/officeart/2005/8/layout/h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010B9EA1-A6A2-4375-A174-A473E4D8780C}">
      <dgm:prSet phldrT="[Text]"/>
      <dgm:spPr/>
      <dgm:t>
        <a:bodyPr/>
        <a:lstStyle/>
        <a:p>
          <a:r>
            <a:rPr lang="tr-TR" b="1" dirty="0" smtClean="0"/>
            <a:t>Kısa Dönem Amaç Kapsamında;</a:t>
          </a:r>
          <a:endParaRPr lang="tr-TR" b="1" dirty="0"/>
        </a:p>
      </dgm:t>
    </dgm:pt>
    <dgm:pt modelId="{BA9E6859-8365-448E-846E-E9216B155622}" type="parTrans" cxnId="{23787778-405F-4240-92A4-9552F739E708}">
      <dgm:prSet/>
      <dgm:spPr/>
      <dgm:t>
        <a:bodyPr/>
        <a:lstStyle/>
        <a:p>
          <a:endParaRPr lang="tr-TR"/>
        </a:p>
      </dgm:t>
    </dgm:pt>
    <dgm:pt modelId="{7DDC0C67-BE3B-4C2C-855E-90066E0E3F3F}" type="sibTrans" cxnId="{23787778-405F-4240-92A4-9552F739E708}">
      <dgm:prSet/>
      <dgm:spPr/>
      <dgm:t>
        <a:bodyPr/>
        <a:lstStyle/>
        <a:p>
          <a:endParaRPr lang="tr-TR"/>
        </a:p>
      </dgm:t>
    </dgm:pt>
    <dgm:pt modelId="{CE1B939D-E423-4EE8-BBCC-9BDA273FEAE8}">
      <dgm:prSet phldrT="[Text]"/>
      <dgm:spPr/>
      <dgm:t>
        <a:bodyPr/>
        <a:lstStyle/>
        <a:p>
          <a:r>
            <a:rPr lang="tr-TR" dirty="0" smtClean="0"/>
            <a:t>28 adet vaka toplantısı</a:t>
          </a:r>
          <a:endParaRPr lang="tr-TR" dirty="0"/>
        </a:p>
      </dgm:t>
    </dgm:pt>
    <dgm:pt modelId="{FD4A978C-5A33-4BA4-AF51-AF2862B7B7DE}" type="parTrans" cxnId="{39456967-00A0-451B-B9C8-AAD7D3FA966D}">
      <dgm:prSet/>
      <dgm:spPr/>
      <dgm:t>
        <a:bodyPr/>
        <a:lstStyle/>
        <a:p>
          <a:endParaRPr lang="tr-TR"/>
        </a:p>
      </dgm:t>
    </dgm:pt>
    <dgm:pt modelId="{C5A85953-03CC-4B4A-BF6E-7D060AF1A6D1}" type="sibTrans" cxnId="{39456967-00A0-451B-B9C8-AAD7D3FA966D}">
      <dgm:prSet/>
      <dgm:spPr/>
      <dgm:t>
        <a:bodyPr/>
        <a:lstStyle/>
        <a:p>
          <a:endParaRPr lang="tr-TR"/>
        </a:p>
      </dgm:t>
    </dgm:pt>
    <dgm:pt modelId="{A5936BDF-EDBD-48E2-A2F2-3F970E400D61}">
      <dgm:prSet phldrT="[Text]"/>
      <dgm:spPr/>
      <dgm:t>
        <a:bodyPr/>
        <a:lstStyle/>
        <a:p>
          <a:r>
            <a:rPr lang="tr-TR" dirty="0" smtClean="0"/>
            <a:t>97 adet iş değişikliği</a:t>
          </a:r>
          <a:endParaRPr lang="tr-TR" dirty="0"/>
        </a:p>
      </dgm:t>
    </dgm:pt>
    <dgm:pt modelId="{827C5F2C-3E0C-4E90-AF13-1CC32E51C771}" type="parTrans" cxnId="{D664924A-51BE-42A0-9E41-D8451E686E2D}">
      <dgm:prSet/>
      <dgm:spPr/>
      <dgm:t>
        <a:bodyPr/>
        <a:lstStyle/>
        <a:p>
          <a:endParaRPr lang="tr-TR"/>
        </a:p>
      </dgm:t>
    </dgm:pt>
    <dgm:pt modelId="{D817F9E8-D01A-4EF1-8166-CAC1CAF3D076}" type="sibTrans" cxnId="{D664924A-51BE-42A0-9E41-D8451E686E2D}">
      <dgm:prSet/>
      <dgm:spPr/>
      <dgm:t>
        <a:bodyPr/>
        <a:lstStyle/>
        <a:p>
          <a:endParaRPr lang="tr-TR"/>
        </a:p>
      </dgm:t>
    </dgm:pt>
    <dgm:pt modelId="{06DFF184-ECE1-4826-A881-AD024B70FB7B}">
      <dgm:prSet phldrT="[Text]"/>
      <dgm:spPr/>
      <dgm:t>
        <a:bodyPr/>
        <a:lstStyle/>
        <a:p>
          <a:r>
            <a:rPr lang="tr-TR" b="1" dirty="0" smtClean="0"/>
            <a:t>Uzun Dönem  Amaç Kapsamında;</a:t>
          </a:r>
          <a:endParaRPr lang="tr-TR" b="1" dirty="0"/>
        </a:p>
      </dgm:t>
    </dgm:pt>
    <dgm:pt modelId="{A347515B-FDFB-4234-B57B-7A7429789AC6}" type="parTrans" cxnId="{5918C63E-3C17-493D-82E4-A38FB818DFC1}">
      <dgm:prSet/>
      <dgm:spPr/>
      <dgm:t>
        <a:bodyPr/>
        <a:lstStyle/>
        <a:p>
          <a:endParaRPr lang="tr-TR"/>
        </a:p>
      </dgm:t>
    </dgm:pt>
    <dgm:pt modelId="{B2881798-2009-4366-ABEF-D418FF2496FF}" type="sibTrans" cxnId="{5918C63E-3C17-493D-82E4-A38FB818DFC1}">
      <dgm:prSet/>
      <dgm:spPr/>
      <dgm:t>
        <a:bodyPr/>
        <a:lstStyle/>
        <a:p>
          <a:endParaRPr lang="tr-TR"/>
        </a:p>
      </dgm:t>
    </dgm:pt>
    <dgm:pt modelId="{A58CB675-C939-493F-AB1C-1C35936BC0F1}">
      <dgm:prSet phldrT="[Text]"/>
      <dgm:spPr/>
      <dgm:t>
        <a:bodyPr/>
        <a:lstStyle/>
        <a:p>
          <a:r>
            <a:rPr lang="tr-TR" dirty="0" smtClean="0"/>
            <a:t>Operasyonların iş ve işçi uyumu analizlerinin yapılması.</a:t>
          </a:r>
          <a:endParaRPr lang="tr-TR" dirty="0"/>
        </a:p>
      </dgm:t>
    </dgm:pt>
    <dgm:pt modelId="{89252209-665E-4817-BBCA-1D83679B514D}" type="parTrans" cxnId="{1144484B-748E-40FF-8D28-611764A1380A}">
      <dgm:prSet/>
      <dgm:spPr/>
      <dgm:t>
        <a:bodyPr/>
        <a:lstStyle/>
        <a:p>
          <a:endParaRPr lang="tr-TR"/>
        </a:p>
      </dgm:t>
    </dgm:pt>
    <dgm:pt modelId="{46F3EF9C-F366-4C67-A25E-EB1BCF3F5AA9}" type="sibTrans" cxnId="{1144484B-748E-40FF-8D28-611764A1380A}">
      <dgm:prSet/>
      <dgm:spPr/>
      <dgm:t>
        <a:bodyPr/>
        <a:lstStyle/>
        <a:p>
          <a:endParaRPr lang="tr-TR"/>
        </a:p>
      </dgm:t>
    </dgm:pt>
    <dgm:pt modelId="{A11C4B9F-EBA5-41D4-93CE-84264ACCD09C}">
      <dgm:prSet phldrT="[Text]" phldr="1"/>
      <dgm:spPr/>
      <dgm:t>
        <a:bodyPr/>
        <a:lstStyle/>
        <a:p>
          <a:endParaRPr lang="tr-TR" dirty="0"/>
        </a:p>
      </dgm:t>
    </dgm:pt>
    <dgm:pt modelId="{FACDF4F5-6366-4DBB-B9B8-44660BF43DC3}" type="parTrans" cxnId="{A8478228-3F2C-495A-BEA0-D8A668401B7C}">
      <dgm:prSet/>
      <dgm:spPr/>
      <dgm:t>
        <a:bodyPr/>
        <a:lstStyle/>
        <a:p>
          <a:endParaRPr lang="tr-TR"/>
        </a:p>
      </dgm:t>
    </dgm:pt>
    <dgm:pt modelId="{547158C4-EA9B-47FF-9E0A-EDFE7B4FD466}" type="sibTrans" cxnId="{A8478228-3F2C-495A-BEA0-D8A668401B7C}">
      <dgm:prSet/>
      <dgm:spPr/>
      <dgm:t>
        <a:bodyPr/>
        <a:lstStyle/>
        <a:p>
          <a:endParaRPr lang="tr-TR"/>
        </a:p>
      </dgm:t>
    </dgm:pt>
    <dgm:pt modelId="{8B638525-F8D2-46B7-94A0-283EF21C34B9}">
      <dgm:prSet phldrT="[Text]"/>
      <dgm:spPr/>
      <dgm:t>
        <a:bodyPr/>
        <a:lstStyle/>
        <a:p>
          <a:r>
            <a:rPr lang="tr-TR" dirty="0" smtClean="0"/>
            <a:t>Birim ergonomi komiteleri kurarak uygun atamaların birim içi hızlı yapılması</a:t>
          </a:r>
          <a:endParaRPr lang="tr-TR" dirty="0"/>
        </a:p>
      </dgm:t>
    </dgm:pt>
    <dgm:pt modelId="{2A9C954D-6D59-4807-AABA-45D30020A861}" type="parTrans" cxnId="{136FC9AF-4C06-44C0-A6AD-FBC78C8A5130}">
      <dgm:prSet/>
      <dgm:spPr/>
      <dgm:t>
        <a:bodyPr/>
        <a:lstStyle/>
        <a:p>
          <a:endParaRPr lang="tr-TR"/>
        </a:p>
      </dgm:t>
    </dgm:pt>
    <dgm:pt modelId="{35FFE312-67C6-46CC-9361-8FAE625277D2}" type="sibTrans" cxnId="{136FC9AF-4C06-44C0-A6AD-FBC78C8A5130}">
      <dgm:prSet/>
      <dgm:spPr/>
      <dgm:t>
        <a:bodyPr/>
        <a:lstStyle/>
        <a:p>
          <a:endParaRPr lang="tr-TR"/>
        </a:p>
      </dgm:t>
    </dgm:pt>
    <dgm:pt modelId="{0F40B723-9143-4DAE-8AD6-780BA619B5DD}">
      <dgm:prSet/>
      <dgm:spPr/>
      <dgm:t>
        <a:bodyPr/>
        <a:lstStyle/>
        <a:p>
          <a:r>
            <a:rPr lang="tr-TR" dirty="0" smtClean="0"/>
            <a:t>Otomatik atama sisteminin kurulması çalışmalarının başlatılması</a:t>
          </a:r>
          <a:endParaRPr lang="tr-TR" dirty="0"/>
        </a:p>
      </dgm:t>
    </dgm:pt>
    <dgm:pt modelId="{6E4A8718-A06E-4026-A2CA-E9FC81489CC2}" type="parTrans" cxnId="{F7DF7808-BE20-4FB3-8886-DA2658F84414}">
      <dgm:prSet/>
      <dgm:spPr/>
      <dgm:t>
        <a:bodyPr/>
        <a:lstStyle/>
        <a:p>
          <a:endParaRPr lang="tr-TR"/>
        </a:p>
      </dgm:t>
    </dgm:pt>
    <dgm:pt modelId="{611182E4-5565-4702-BE08-19E57A9A17EB}" type="sibTrans" cxnId="{F7DF7808-BE20-4FB3-8886-DA2658F84414}">
      <dgm:prSet/>
      <dgm:spPr/>
      <dgm:t>
        <a:bodyPr/>
        <a:lstStyle/>
        <a:p>
          <a:endParaRPr lang="tr-TR"/>
        </a:p>
      </dgm:t>
    </dgm:pt>
    <dgm:pt modelId="{461BD378-E69D-429B-8335-525425EC3C15}">
      <dgm:prSet phldrT="[Text]"/>
      <dgm:spPr/>
      <dgm:t>
        <a:bodyPr/>
        <a:lstStyle/>
        <a:p>
          <a:r>
            <a:rPr lang="tr-TR" dirty="0" smtClean="0"/>
            <a:t>Birimler arası transfer sürecine sağlık açısından uygunluk kontrolünün ilave edilmesi</a:t>
          </a:r>
          <a:endParaRPr lang="tr-TR" dirty="0"/>
        </a:p>
      </dgm:t>
    </dgm:pt>
    <dgm:pt modelId="{FC531B98-ABB5-4466-A3F4-21A7AFC80238}" type="parTrans" cxnId="{F9B4FE7C-2708-499E-9351-7174BB21BFC8}">
      <dgm:prSet/>
      <dgm:spPr/>
      <dgm:t>
        <a:bodyPr/>
        <a:lstStyle/>
        <a:p>
          <a:endParaRPr lang="tr-TR"/>
        </a:p>
      </dgm:t>
    </dgm:pt>
    <dgm:pt modelId="{975B4289-F0F2-49C2-AC5B-68682C5E7C7F}" type="sibTrans" cxnId="{F9B4FE7C-2708-499E-9351-7174BB21BFC8}">
      <dgm:prSet/>
      <dgm:spPr/>
      <dgm:t>
        <a:bodyPr/>
        <a:lstStyle/>
        <a:p>
          <a:endParaRPr lang="tr-TR"/>
        </a:p>
      </dgm:t>
    </dgm:pt>
    <dgm:pt modelId="{41FA7EE4-0C01-4274-BA77-C36BB64BFAD7}" type="pres">
      <dgm:prSet presAssocID="{9352BA80-FADC-48AA-99A6-6F94578573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2662BC5-D6F3-485A-8735-3F3BEDDD3CFF}" type="pres">
      <dgm:prSet presAssocID="{010B9EA1-A6A2-4375-A174-A473E4D8780C}" presName="composite" presStyleCnt="0"/>
      <dgm:spPr/>
    </dgm:pt>
    <dgm:pt modelId="{675533A9-F875-49A0-89A6-6187B7E3C63C}" type="pres">
      <dgm:prSet presAssocID="{010B9EA1-A6A2-4375-A174-A473E4D8780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289E4D-16D1-4A7D-96FC-3386E3B9A850}" type="pres">
      <dgm:prSet presAssocID="{010B9EA1-A6A2-4375-A174-A473E4D8780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FB8D30-5758-4814-AB6A-61A95845766C}" type="pres">
      <dgm:prSet presAssocID="{7DDC0C67-BE3B-4C2C-855E-90066E0E3F3F}" presName="space" presStyleCnt="0"/>
      <dgm:spPr/>
    </dgm:pt>
    <dgm:pt modelId="{9B2BF968-C236-4662-BDBF-050378B3A68B}" type="pres">
      <dgm:prSet presAssocID="{06DFF184-ECE1-4826-A881-AD024B70FB7B}" presName="composite" presStyleCnt="0"/>
      <dgm:spPr/>
    </dgm:pt>
    <dgm:pt modelId="{C3E0E8DC-E370-4507-B44F-2A2FA6813F5B}" type="pres">
      <dgm:prSet presAssocID="{06DFF184-ECE1-4826-A881-AD024B70FB7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42BE67-150A-4090-8B4C-87DBA9FC27D9}" type="pres">
      <dgm:prSet presAssocID="{06DFF184-ECE1-4826-A881-AD024B70FB7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918C63E-3C17-493D-82E4-A38FB818DFC1}" srcId="{9352BA80-FADC-48AA-99A6-6F945785732F}" destId="{06DFF184-ECE1-4826-A881-AD024B70FB7B}" srcOrd="1" destOrd="0" parTransId="{A347515B-FDFB-4234-B57B-7A7429789AC6}" sibTransId="{B2881798-2009-4366-ABEF-D418FF2496FF}"/>
    <dgm:cxn modelId="{F9B4FE7C-2708-499E-9351-7174BB21BFC8}" srcId="{06DFF184-ECE1-4826-A881-AD024B70FB7B}" destId="{461BD378-E69D-429B-8335-525425EC3C15}" srcOrd="1" destOrd="0" parTransId="{FC531B98-ABB5-4466-A3F4-21A7AFC80238}" sibTransId="{975B4289-F0F2-49C2-AC5B-68682C5E7C7F}"/>
    <dgm:cxn modelId="{0E9BA81D-9760-442C-930E-4D0728E4F399}" type="presOf" srcId="{CE1B939D-E423-4EE8-BBCC-9BDA273FEAE8}" destId="{14289E4D-16D1-4A7D-96FC-3386E3B9A850}" srcOrd="0" destOrd="0" presId="urn:microsoft.com/office/officeart/2005/8/layout/hList1"/>
    <dgm:cxn modelId="{0752DF7E-0AB7-4AAD-994E-D13DA4E27B6A}" type="presOf" srcId="{010B9EA1-A6A2-4375-A174-A473E4D8780C}" destId="{675533A9-F875-49A0-89A6-6187B7E3C63C}" srcOrd="0" destOrd="0" presId="urn:microsoft.com/office/officeart/2005/8/layout/hList1"/>
    <dgm:cxn modelId="{DA8A85FC-36C7-43B0-80D5-78DCBF8ACDC8}" type="presOf" srcId="{9352BA80-FADC-48AA-99A6-6F945785732F}" destId="{41FA7EE4-0C01-4274-BA77-C36BB64BFAD7}" srcOrd="0" destOrd="0" presId="urn:microsoft.com/office/officeart/2005/8/layout/hList1"/>
    <dgm:cxn modelId="{352B9CE8-478D-464B-AA04-5AD87D805873}" type="presOf" srcId="{A58CB675-C939-493F-AB1C-1C35936BC0F1}" destId="{3242BE67-150A-4090-8B4C-87DBA9FC27D9}" srcOrd="0" destOrd="0" presId="urn:microsoft.com/office/officeart/2005/8/layout/hList1"/>
    <dgm:cxn modelId="{77AD0C51-999A-4FFD-B47D-DA79539AA796}" type="presOf" srcId="{A11C4B9F-EBA5-41D4-93CE-84264ACCD09C}" destId="{3242BE67-150A-4090-8B4C-87DBA9FC27D9}" srcOrd="0" destOrd="3" presId="urn:microsoft.com/office/officeart/2005/8/layout/hList1"/>
    <dgm:cxn modelId="{23787778-405F-4240-92A4-9552F739E708}" srcId="{9352BA80-FADC-48AA-99A6-6F945785732F}" destId="{010B9EA1-A6A2-4375-A174-A473E4D8780C}" srcOrd="0" destOrd="0" parTransId="{BA9E6859-8365-448E-846E-E9216B155622}" sibTransId="{7DDC0C67-BE3B-4C2C-855E-90066E0E3F3F}"/>
    <dgm:cxn modelId="{A8478228-3F2C-495A-BEA0-D8A668401B7C}" srcId="{06DFF184-ECE1-4826-A881-AD024B70FB7B}" destId="{A11C4B9F-EBA5-41D4-93CE-84264ACCD09C}" srcOrd="3" destOrd="0" parTransId="{FACDF4F5-6366-4DBB-B9B8-44660BF43DC3}" sibTransId="{547158C4-EA9B-47FF-9E0A-EDFE7B4FD466}"/>
    <dgm:cxn modelId="{136FC9AF-4C06-44C0-A6AD-FBC78C8A5130}" srcId="{010B9EA1-A6A2-4375-A174-A473E4D8780C}" destId="{8B638525-F8D2-46B7-94A0-283EF21C34B9}" srcOrd="2" destOrd="0" parTransId="{2A9C954D-6D59-4807-AABA-45D30020A861}" sibTransId="{35FFE312-67C6-46CC-9361-8FAE625277D2}"/>
    <dgm:cxn modelId="{7AD62365-7A7C-4B1B-B99A-2E403C505FD7}" type="presOf" srcId="{A5936BDF-EDBD-48E2-A2F2-3F970E400D61}" destId="{14289E4D-16D1-4A7D-96FC-3386E3B9A850}" srcOrd="0" destOrd="1" presId="urn:microsoft.com/office/officeart/2005/8/layout/hList1"/>
    <dgm:cxn modelId="{39456967-00A0-451B-B9C8-AAD7D3FA966D}" srcId="{010B9EA1-A6A2-4375-A174-A473E4D8780C}" destId="{CE1B939D-E423-4EE8-BBCC-9BDA273FEAE8}" srcOrd="0" destOrd="0" parTransId="{FD4A978C-5A33-4BA4-AF51-AF2862B7B7DE}" sibTransId="{C5A85953-03CC-4B4A-BF6E-7D060AF1A6D1}"/>
    <dgm:cxn modelId="{F7DF7808-BE20-4FB3-8886-DA2658F84414}" srcId="{06DFF184-ECE1-4826-A881-AD024B70FB7B}" destId="{0F40B723-9143-4DAE-8AD6-780BA619B5DD}" srcOrd="2" destOrd="0" parTransId="{6E4A8718-A06E-4026-A2CA-E9FC81489CC2}" sibTransId="{611182E4-5565-4702-BE08-19E57A9A17EB}"/>
    <dgm:cxn modelId="{832B1263-CDD2-45E1-8B9A-38C978BCDDCB}" type="presOf" srcId="{461BD378-E69D-429B-8335-525425EC3C15}" destId="{3242BE67-150A-4090-8B4C-87DBA9FC27D9}" srcOrd="0" destOrd="1" presId="urn:microsoft.com/office/officeart/2005/8/layout/hList1"/>
    <dgm:cxn modelId="{D664924A-51BE-42A0-9E41-D8451E686E2D}" srcId="{010B9EA1-A6A2-4375-A174-A473E4D8780C}" destId="{A5936BDF-EDBD-48E2-A2F2-3F970E400D61}" srcOrd="1" destOrd="0" parTransId="{827C5F2C-3E0C-4E90-AF13-1CC32E51C771}" sibTransId="{D817F9E8-D01A-4EF1-8166-CAC1CAF3D076}"/>
    <dgm:cxn modelId="{422C0FA8-0FD8-41AE-B9C2-2FC4BDB687BC}" type="presOf" srcId="{8B638525-F8D2-46B7-94A0-283EF21C34B9}" destId="{14289E4D-16D1-4A7D-96FC-3386E3B9A850}" srcOrd="0" destOrd="2" presId="urn:microsoft.com/office/officeart/2005/8/layout/hList1"/>
    <dgm:cxn modelId="{E3A811DB-F11D-4EB8-9557-87A3E095774E}" type="presOf" srcId="{0F40B723-9143-4DAE-8AD6-780BA619B5DD}" destId="{3242BE67-150A-4090-8B4C-87DBA9FC27D9}" srcOrd="0" destOrd="2" presId="urn:microsoft.com/office/officeart/2005/8/layout/hList1"/>
    <dgm:cxn modelId="{1144484B-748E-40FF-8D28-611764A1380A}" srcId="{06DFF184-ECE1-4826-A881-AD024B70FB7B}" destId="{A58CB675-C939-493F-AB1C-1C35936BC0F1}" srcOrd="0" destOrd="0" parTransId="{89252209-665E-4817-BBCA-1D83679B514D}" sibTransId="{46F3EF9C-F366-4C67-A25E-EB1BCF3F5AA9}"/>
    <dgm:cxn modelId="{55591D92-F11E-4266-86A4-5437F65F0167}" type="presOf" srcId="{06DFF184-ECE1-4826-A881-AD024B70FB7B}" destId="{C3E0E8DC-E370-4507-B44F-2A2FA6813F5B}" srcOrd="0" destOrd="0" presId="urn:microsoft.com/office/officeart/2005/8/layout/hList1"/>
    <dgm:cxn modelId="{D12CAFD8-8B36-4AD7-A209-6B2FBF0D08A8}" type="presParOf" srcId="{41FA7EE4-0C01-4274-BA77-C36BB64BFAD7}" destId="{B2662BC5-D6F3-485A-8735-3F3BEDDD3CFF}" srcOrd="0" destOrd="0" presId="urn:microsoft.com/office/officeart/2005/8/layout/hList1"/>
    <dgm:cxn modelId="{2AB53B6D-AEC5-4C41-9B2B-D2CF5C1707FA}" type="presParOf" srcId="{B2662BC5-D6F3-485A-8735-3F3BEDDD3CFF}" destId="{675533A9-F875-49A0-89A6-6187B7E3C63C}" srcOrd="0" destOrd="0" presId="urn:microsoft.com/office/officeart/2005/8/layout/hList1"/>
    <dgm:cxn modelId="{D7DAFF22-FC12-450F-BF70-677231812B70}" type="presParOf" srcId="{B2662BC5-D6F3-485A-8735-3F3BEDDD3CFF}" destId="{14289E4D-16D1-4A7D-96FC-3386E3B9A850}" srcOrd="1" destOrd="0" presId="urn:microsoft.com/office/officeart/2005/8/layout/hList1"/>
    <dgm:cxn modelId="{31E794F7-B0D8-461B-BA2C-5D05F9A04A41}" type="presParOf" srcId="{41FA7EE4-0C01-4274-BA77-C36BB64BFAD7}" destId="{2FFB8D30-5758-4814-AB6A-61A95845766C}" srcOrd="1" destOrd="0" presId="urn:microsoft.com/office/officeart/2005/8/layout/hList1"/>
    <dgm:cxn modelId="{EF01EE70-71A2-4A98-A2F2-2D40FA707CF3}" type="presParOf" srcId="{41FA7EE4-0C01-4274-BA77-C36BB64BFAD7}" destId="{9B2BF968-C236-4662-BDBF-050378B3A68B}" srcOrd="2" destOrd="0" presId="urn:microsoft.com/office/officeart/2005/8/layout/hList1"/>
    <dgm:cxn modelId="{ACDA388A-2AB9-4EEA-81CE-C0495A3397FD}" type="presParOf" srcId="{9B2BF968-C236-4662-BDBF-050378B3A68B}" destId="{C3E0E8DC-E370-4507-B44F-2A2FA6813F5B}" srcOrd="0" destOrd="0" presId="urn:microsoft.com/office/officeart/2005/8/layout/hList1"/>
    <dgm:cxn modelId="{C4890AC7-7FD1-43EB-AE54-EC5F3C55E5C6}" type="presParOf" srcId="{9B2BF968-C236-4662-BDBF-050378B3A68B}" destId="{3242BE67-150A-4090-8B4C-87DBA9FC27D9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DA62E-C383-423D-BA23-1E6F64BF1EC6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99A97-4F92-4B73-BCCF-B3CBBD86F2B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B813E8-D297-419C-9684-93ED1A91C11C}" type="slidenum">
              <a:rPr lang="tr-TR"/>
              <a:pPr/>
              <a:t>11</a:t>
            </a:fld>
            <a:endParaRPr lang="tr-T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6" y="4342924"/>
            <a:ext cx="5029628" cy="4114580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E31-9078-4A39-A248-6792F9424A4D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3995-D707-41D3-8271-8FAEF81089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E31-9078-4A39-A248-6792F9424A4D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3995-D707-41D3-8271-8FAEF81089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E31-9078-4A39-A248-6792F9424A4D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3995-D707-41D3-8271-8FAEF81089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auto">
          <a:xfrm>
            <a:off x="304800" y="1219200"/>
            <a:ext cx="8534400" cy="4876800"/>
          </a:xfrm>
          <a:prstGeom prst="rect">
            <a:avLst/>
          </a:prstGeom>
          <a:gradFill flip="none" rotWithShape="1">
            <a:gsLst>
              <a:gs pos="0">
                <a:srgbClr val="B6C9CE"/>
              </a:gs>
              <a:gs pos="65000">
                <a:schemeClr val="bg1">
                  <a:alpha val="99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GillSans" charset="0"/>
                <a:ea typeface="ヒラギノ角ゴ Pro W3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GillSans" charset="0"/>
                <a:ea typeface="ヒラギノ角ゴ Pro W3" charset="-128"/>
              </a:defRPr>
            </a:lvl2pPr>
            <a:lvl3pPr>
              <a:defRPr sz="1400">
                <a:solidFill>
                  <a:schemeClr val="tx1"/>
                </a:solidFill>
                <a:latin typeface="GillSans" charset="0"/>
                <a:ea typeface="ヒラギノ角ゴ Pro W3" charset="-128"/>
              </a:defRPr>
            </a:lvl3pPr>
            <a:lvl4pPr>
              <a:defRPr sz="1400">
                <a:solidFill>
                  <a:schemeClr val="tx1"/>
                </a:solidFill>
                <a:latin typeface="GillSans" charset="0"/>
                <a:ea typeface="ヒラギノ角ゴ Pro W3" charset="-128"/>
              </a:defRPr>
            </a:lvl4pPr>
            <a:lvl5pPr>
              <a:defRPr sz="1400">
                <a:solidFill>
                  <a:schemeClr val="tx1"/>
                </a:solidFill>
                <a:latin typeface="GillSans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illSans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illSans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illSans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illSans" charset="0"/>
                <a:ea typeface="ヒラギノ角ゴ Pro W3" charset="-128"/>
              </a:defRPr>
            </a:lvl9pPr>
          </a:lstStyle>
          <a:p>
            <a:pPr eaLnBrk="0" hangingPunct="0">
              <a:spcBef>
                <a:spcPct val="20000"/>
              </a:spcBef>
              <a:defRPr/>
            </a:pPr>
            <a:endParaRPr lang="it-IT">
              <a:latin typeface="Helvetica" charset="0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8006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162554"/>
                </a:solidFill>
                <a:latin typeface="Helvetica"/>
                <a:cs typeface="Helvetica"/>
              </a:defRPr>
            </a:lvl1pPr>
            <a:lvl2pPr>
              <a:defRPr>
                <a:solidFill>
                  <a:srgbClr val="162554"/>
                </a:solidFill>
                <a:latin typeface="Helvetica"/>
                <a:cs typeface="Helvetica"/>
              </a:defRPr>
            </a:lvl2pPr>
            <a:lvl3pPr>
              <a:defRPr>
                <a:solidFill>
                  <a:srgbClr val="162554"/>
                </a:solidFill>
                <a:latin typeface="Helvetica"/>
                <a:cs typeface="Helvetica"/>
              </a:defRPr>
            </a:lvl3pPr>
            <a:lvl4pPr>
              <a:defRPr>
                <a:solidFill>
                  <a:srgbClr val="162554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rgbClr val="162554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304800" y="152400"/>
            <a:ext cx="5715000" cy="8382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kumimoji="0" lang="it-IT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1B2959"/>
                </a:solidFill>
                <a:effectLst/>
                <a:uLnTx/>
                <a:uFillTx/>
                <a:latin typeface="Helvetica"/>
                <a:ea typeface="ヒラギノ角ゴ Pro W3" charset="-128"/>
                <a:cs typeface="Helvetic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43949" y="5867400"/>
            <a:ext cx="400051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C44CD-3B47-404A-A6EF-9FFA356090F6}" type="slidenum">
              <a:rPr lang="it-IT"/>
              <a:pPr>
                <a:defRPr/>
              </a:pPr>
              <a:t>‹#›</a:t>
            </a:fld>
            <a:endParaRPr lang="it-IT" dirty="0">
              <a:latin typeface="Frutiger 55 Roman" pitchFamily="1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029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77705-0BDF-4B46-B9F1-C51CE754C1A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E31-9078-4A39-A248-6792F9424A4D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3995-D707-41D3-8271-8FAEF81089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E31-9078-4A39-A248-6792F9424A4D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3995-D707-41D3-8271-8FAEF81089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E31-9078-4A39-A248-6792F9424A4D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3995-D707-41D3-8271-8FAEF81089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E31-9078-4A39-A248-6792F9424A4D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3995-D707-41D3-8271-8FAEF81089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E31-9078-4A39-A248-6792F9424A4D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3995-D707-41D3-8271-8FAEF81089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E31-9078-4A39-A248-6792F9424A4D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3995-D707-41D3-8271-8FAEF81089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E31-9078-4A39-A248-6792F9424A4D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3995-D707-41D3-8271-8FAEF81089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E31-9078-4A39-A248-6792F9424A4D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3995-D707-41D3-8271-8FAEF81089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9E31-9078-4A39-A248-6792F9424A4D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03995-D707-41D3-8271-8FAEF810894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00034" y="1142984"/>
            <a:ext cx="5643602" cy="5143536"/>
          </a:xfrm>
        </p:spPr>
        <p:txBody>
          <a:bodyPr>
            <a:normAutofit fontScale="90000"/>
          </a:bodyPr>
          <a:lstStyle/>
          <a:p>
            <a:pPr algn="l"/>
            <a:r>
              <a:rPr lang="tr-TR" altLang="tr-TR" b="1" dirty="0" smtClean="0"/>
              <a:t>İşyeri Hekimlerinin </a:t>
            </a:r>
            <a:br>
              <a:rPr lang="tr-TR" altLang="tr-TR" b="1" dirty="0" smtClean="0"/>
            </a:br>
            <a:r>
              <a:rPr lang="tr-TR" altLang="tr-TR" b="1" dirty="0" smtClean="0"/>
              <a:t>Meslek Hastalıklarının </a:t>
            </a:r>
            <a:br>
              <a:rPr lang="tr-TR" altLang="tr-TR" b="1" dirty="0" smtClean="0"/>
            </a:br>
            <a:r>
              <a:rPr lang="tr-TR" altLang="tr-TR" b="1" dirty="0" smtClean="0"/>
              <a:t>Tanı ve Tedavisindeki Rolü</a:t>
            </a:r>
            <a:br>
              <a:rPr lang="tr-TR" altLang="tr-TR" b="1" dirty="0" smtClean="0"/>
            </a:br>
            <a:r>
              <a:rPr lang="tr-TR" altLang="tr-TR" b="1" dirty="0" smtClean="0"/>
              <a:t/>
            </a:r>
            <a:br>
              <a:rPr lang="tr-TR" altLang="tr-TR" b="1" dirty="0" smtClean="0"/>
            </a:br>
            <a:r>
              <a:rPr lang="tr-TR" altLang="tr-TR" b="1" dirty="0" smtClean="0"/>
              <a:t>Dr. Bülent </a:t>
            </a:r>
            <a:r>
              <a:rPr lang="tr-TR" altLang="tr-TR" b="1" dirty="0" err="1" smtClean="0"/>
              <a:t>Aslanhan</a:t>
            </a:r>
            <a:r>
              <a:rPr lang="tr-TR" altLang="tr-TR" b="1" dirty="0" smtClean="0"/>
              <a:t/>
            </a:r>
            <a:br>
              <a:rPr lang="tr-TR" altLang="tr-TR" b="1" dirty="0" smtClean="0"/>
            </a:br>
            <a:r>
              <a:rPr lang="tr-TR" altLang="tr-TR" b="1" dirty="0" smtClean="0"/>
              <a:t/>
            </a:r>
            <a:br>
              <a:rPr lang="tr-TR" altLang="tr-TR" b="1" dirty="0" smtClean="0"/>
            </a:br>
            <a:r>
              <a:rPr lang="tr-TR" altLang="tr-TR" b="1" dirty="0" smtClean="0"/>
              <a:t>12 Eylül/ Bursa/ TTD</a:t>
            </a:r>
            <a:endParaRPr lang="tr-TR" dirty="0"/>
          </a:p>
        </p:txBody>
      </p:sp>
      <p:pic>
        <p:nvPicPr>
          <p:cNvPr id="3" name="Picture 2" descr="C:\Users\MjrErsan\AppData\Local\Microsoft\Windows\Temporary Internet Files\Content.IE5\7WA0AFU3\MC90039809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2662" y="214290"/>
            <a:ext cx="308133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https://encrypted-tbn2.gstatic.com/images?q=tbn:ANd9GcSLlYEgZGuJH1LAz_OR1-Pg3dvssFTq_qhavJbVchgTrvCsZL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2884030" cy="2160240"/>
          </a:xfrm>
          <a:prstGeom prst="rect">
            <a:avLst/>
          </a:prstGeom>
          <a:noFill/>
        </p:spPr>
      </p:pic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Hizmet sunumundaki değişim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2987824" y="620688"/>
            <a:ext cx="5698976" cy="1589112"/>
          </a:xfrm>
        </p:spPr>
        <p:txBody>
          <a:bodyPr>
            <a:normAutofit fontScale="90000"/>
          </a:bodyPr>
          <a:lstStyle/>
          <a:p>
            <a:r>
              <a:rPr lang="tr-TR" i="1" dirty="0" smtClean="0"/>
              <a:t>Hizmet sunumundaki değişim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43887" cy="1314450"/>
          </a:xfrm>
        </p:spPr>
        <p:txBody>
          <a:bodyPr/>
          <a:lstStyle/>
          <a:p>
            <a:pPr eaLnBrk="1" hangingPunct="1"/>
            <a:r>
              <a:rPr lang="tr-TR" sz="4000" dirty="0" smtClean="0">
                <a:solidFill>
                  <a:srgbClr val="000000"/>
                </a:solidFill>
              </a:rPr>
              <a:t>Güvenlik ve Sağlık Ayrışmasının Nedenleri </a:t>
            </a:r>
            <a:endParaRPr lang="en-GB" sz="4000" dirty="0" smtClean="0">
              <a:solidFill>
                <a:srgbClr val="0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103687" cy="36576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70000"/>
              </a:lnSpc>
              <a:buFontTx/>
              <a:buNone/>
            </a:pPr>
            <a:endParaRPr lang="tr-TR" sz="1800" b="1" i="1" u="sng" dirty="0" smtClean="0">
              <a:latin typeface="Comic Sans MS" pitchFamily="66" charset="0"/>
            </a:endParaRPr>
          </a:p>
          <a:p>
            <a:pPr eaLnBrk="1" hangingPunct="1">
              <a:lnSpc>
                <a:spcPct val="170000"/>
              </a:lnSpc>
              <a:buFontTx/>
              <a:buNone/>
            </a:pPr>
            <a:r>
              <a:rPr lang="tr-TR" sz="1800" b="1" i="1" u="sng" dirty="0" smtClean="0">
                <a:solidFill>
                  <a:srgbClr val="000000"/>
                </a:solidFill>
              </a:rPr>
              <a:t>Güvenlik –İş kazası/ </a:t>
            </a:r>
            <a:r>
              <a:rPr lang="tr-TR" sz="1800" b="1" i="1" dirty="0" smtClean="0">
                <a:solidFill>
                  <a:srgbClr val="000000"/>
                </a:solidFill>
              </a:rPr>
              <a:t>genellikle</a:t>
            </a:r>
            <a:endParaRPr lang="en-GB" sz="1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70000"/>
              </a:lnSpc>
            </a:pPr>
            <a:r>
              <a:rPr lang="tr-TR" sz="1800" b="1" dirty="0" smtClean="0">
                <a:solidFill>
                  <a:srgbClr val="000000"/>
                </a:solidFill>
              </a:rPr>
              <a:t>Veri daha yeterlidir</a:t>
            </a:r>
            <a:endParaRPr lang="en-GB" sz="18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70000"/>
              </a:lnSpc>
            </a:pPr>
            <a:r>
              <a:rPr lang="en-GB" sz="1800" b="1" dirty="0" smtClean="0">
                <a:solidFill>
                  <a:srgbClr val="000000"/>
                </a:solidFill>
              </a:rPr>
              <a:t>Risk</a:t>
            </a:r>
            <a:r>
              <a:rPr lang="tr-TR" sz="1800" b="1" dirty="0" err="1" smtClean="0">
                <a:solidFill>
                  <a:srgbClr val="000000"/>
                </a:solidFill>
              </a:rPr>
              <a:t>ler</a:t>
            </a:r>
            <a:r>
              <a:rPr lang="tr-TR" sz="1800" b="1" dirty="0" smtClean="0">
                <a:solidFill>
                  <a:srgbClr val="000000"/>
                </a:solidFill>
              </a:rPr>
              <a:t> açık ve ivedidir</a:t>
            </a:r>
          </a:p>
          <a:p>
            <a:pPr eaLnBrk="1" hangingPunct="1">
              <a:lnSpc>
                <a:spcPct val="170000"/>
              </a:lnSpc>
            </a:pPr>
            <a:r>
              <a:rPr lang="tr-TR" sz="1800" b="1" dirty="0" smtClean="0">
                <a:solidFill>
                  <a:srgbClr val="000000"/>
                </a:solidFill>
              </a:rPr>
              <a:t>Zarar gözle görülebilir</a:t>
            </a:r>
          </a:p>
          <a:p>
            <a:pPr eaLnBrk="1" hangingPunct="1">
              <a:lnSpc>
                <a:spcPct val="170000"/>
              </a:lnSpc>
            </a:pPr>
            <a:r>
              <a:rPr lang="tr-TR" sz="1800" b="1" dirty="0" smtClean="0">
                <a:solidFill>
                  <a:srgbClr val="000000"/>
                </a:solidFill>
              </a:rPr>
              <a:t>Girişim, sıklıkla çabuk sonuç verir</a:t>
            </a:r>
          </a:p>
          <a:p>
            <a:pPr eaLnBrk="1" hangingPunct="1">
              <a:lnSpc>
                <a:spcPct val="170000"/>
              </a:lnSpc>
            </a:pPr>
            <a:r>
              <a:rPr lang="tr-TR" sz="1800" b="1" dirty="0" smtClean="0">
                <a:solidFill>
                  <a:srgbClr val="000000"/>
                </a:solidFill>
              </a:rPr>
              <a:t>Neden-sonuç ilişkisi daha açıktır</a:t>
            </a:r>
            <a:endParaRPr lang="en-GB" sz="1800" b="1" dirty="0" smtClean="0">
              <a:solidFill>
                <a:srgbClr val="000000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700213"/>
            <a:ext cx="4518025" cy="330042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70000"/>
              </a:lnSpc>
              <a:buFontTx/>
              <a:buNone/>
            </a:pPr>
            <a:endParaRPr lang="tr-TR" sz="1800" b="1" i="1" u="sng" dirty="0" smtClean="0">
              <a:latin typeface="Comic Sans MS" pitchFamily="66" charset="0"/>
            </a:endParaRPr>
          </a:p>
          <a:p>
            <a:pPr eaLnBrk="1" hangingPunct="1">
              <a:lnSpc>
                <a:spcPct val="170000"/>
              </a:lnSpc>
              <a:buFontTx/>
              <a:buNone/>
            </a:pPr>
            <a:r>
              <a:rPr lang="tr-TR" sz="1800" b="1" i="1" u="sng" dirty="0" smtClean="0">
                <a:solidFill>
                  <a:srgbClr val="000000"/>
                </a:solidFill>
              </a:rPr>
              <a:t>Sağlık –Meslek Hastalığı/ </a:t>
            </a:r>
            <a:r>
              <a:rPr lang="tr-TR" sz="1800" b="1" i="1" dirty="0" smtClean="0">
                <a:solidFill>
                  <a:srgbClr val="000000"/>
                </a:solidFill>
              </a:rPr>
              <a:t>genellikle</a:t>
            </a:r>
            <a:endParaRPr lang="en-GB" sz="1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70000"/>
              </a:lnSpc>
            </a:pPr>
            <a:r>
              <a:rPr lang="tr-TR" sz="1800" b="1" dirty="0" smtClean="0">
                <a:solidFill>
                  <a:srgbClr val="000000"/>
                </a:solidFill>
              </a:rPr>
              <a:t>Veri yetersizdir</a:t>
            </a:r>
            <a:endParaRPr lang="en-GB" sz="18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70000"/>
              </a:lnSpc>
            </a:pPr>
            <a:r>
              <a:rPr lang="en-GB" sz="1800" b="1" dirty="0" smtClean="0">
                <a:solidFill>
                  <a:srgbClr val="000000"/>
                </a:solidFill>
              </a:rPr>
              <a:t>Risk</a:t>
            </a:r>
            <a:r>
              <a:rPr lang="tr-TR" sz="1800" b="1" dirty="0" err="1" smtClean="0">
                <a:solidFill>
                  <a:srgbClr val="000000"/>
                </a:solidFill>
              </a:rPr>
              <a:t>ler</a:t>
            </a:r>
            <a:r>
              <a:rPr lang="tr-TR" sz="1800" b="1" dirty="0" smtClean="0">
                <a:solidFill>
                  <a:srgbClr val="000000"/>
                </a:solidFill>
              </a:rPr>
              <a:t> daha geç sonuç verir</a:t>
            </a:r>
          </a:p>
          <a:p>
            <a:pPr eaLnBrk="1" hangingPunct="1">
              <a:lnSpc>
                <a:spcPct val="170000"/>
              </a:lnSpc>
            </a:pPr>
            <a:r>
              <a:rPr lang="tr-TR" sz="1800" b="1" dirty="0" smtClean="0">
                <a:solidFill>
                  <a:srgbClr val="000000"/>
                </a:solidFill>
              </a:rPr>
              <a:t>Zarar daha saklıdır</a:t>
            </a:r>
            <a:endParaRPr lang="en-GB" sz="18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70000"/>
              </a:lnSpc>
            </a:pPr>
            <a:r>
              <a:rPr lang="tr-TR" sz="1800" b="1" dirty="0" smtClean="0">
                <a:solidFill>
                  <a:srgbClr val="000000"/>
                </a:solidFill>
              </a:rPr>
              <a:t>Girişim, orta-uzun erimde sonuç verir</a:t>
            </a:r>
          </a:p>
          <a:p>
            <a:pPr eaLnBrk="1" hangingPunct="1">
              <a:lnSpc>
                <a:spcPct val="170000"/>
              </a:lnSpc>
            </a:pPr>
            <a:r>
              <a:rPr lang="tr-TR" sz="1800" b="1" dirty="0" smtClean="0">
                <a:solidFill>
                  <a:srgbClr val="000000"/>
                </a:solidFill>
              </a:rPr>
              <a:t>Neden sonuç ilişkisi daha gizlidir</a:t>
            </a:r>
            <a:endParaRPr lang="en-GB" sz="1800" b="1" dirty="0" smtClean="0">
              <a:solidFill>
                <a:srgbClr val="000000"/>
              </a:solidFill>
            </a:endParaRPr>
          </a:p>
        </p:txBody>
      </p:sp>
      <p:pic>
        <p:nvPicPr>
          <p:cNvPr id="57349" name="Picture 5" descr="j03052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5445125"/>
            <a:ext cx="17272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 descr="j02406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5516563"/>
            <a:ext cx="19431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Fakat Ne Oldu?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9064"/>
          </a:xfrm>
        </p:spPr>
        <p:txBody>
          <a:bodyPr/>
          <a:lstStyle/>
          <a:p>
            <a:r>
              <a:rPr lang="tr-TR" dirty="0" smtClean="0"/>
              <a:t>Anlamsız, manasız , izahı zor bir süre hesabı oldu?</a:t>
            </a:r>
          </a:p>
          <a:p>
            <a:endParaRPr lang="tr-TR" dirty="0" smtClean="0"/>
          </a:p>
          <a:p>
            <a:r>
              <a:rPr lang="tr-TR" dirty="0" smtClean="0"/>
              <a:t>Valla oldu?</a:t>
            </a:r>
          </a:p>
          <a:p>
            <a:endParaRPr lang="tr-TR" dirty="0" smtClean="0"/>
          </a:p>
          <a:p>
            <a:r>
              <a:rPr lang="tr-TR" dirty="0" smtClean="0"/>
              <a:t>Hem de sık sık değişen yönetmeliklerle oldu!</a:t>
            </a:r>
            <a:endParaRPr lang="tr-TR" dirty="0"/>
          </a:p>
        </p:txBody>
      </p:sp>
      <p:pic>
        <p:nvPicPr>
          <p:cNvPr id="4" name="Picture 6" descr="1943013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57884" y="5143512"/>
            <a:ext cx="3000396" cy="1512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052736"/>
            <a:ext cx="7354887" cy="47529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tr-TR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GB" b="1" dirty="0" err="1" smtClean="0"/>
              <a:t>İşyerleri</a:t>
            </a:r>
            <a:r>
              <a:rPr lang="tr-TR" b="1" dirty="0"/>
              <a:t> </a:t>
            </a:r>
            <a:r>
              <a:rPr lang="tr-TR" b="1" dirty="0" smtClean="0"/>
              <a:t>;</a:t>
            </a:r>
            <a:r>
              <a:rPr lang="en-GB" b="1" dirty="0" smtClean="0"/>
              <a:t> </a:t>
            </a:r>
            <a:endParaRPr lang="tr-TR" b="1" dirty="0" smtClean="0"/>
          </a:p>
          <a:p>
            <a:pPr eaLnBrk="1" hangingPunct="1">
              <a:lnSpc>
                <a:spcPct val="95000"/>
              </a:lnSpc>
              <a:buFontTx/>
              <a:buNone/>
            </a:pPr>
            <a:endParaRPr lang="en-GB" sz="10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1000" dirty="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sz="8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b="1" i="1" dirty="0" smtClean="0"/>
              <a:t>Çok Tehlikeli : 8 </a:t>
            </a:r>
            <a:r>
              <a:rPr lang="tr-TR" b="1" i="1" dirty="0" err="1" smtClean="0"/>
              <a:t>dk</a:t>
            </a:r>
            <a:r>
              <a:rPr lang="tr-TR" b="1" i="1" dirty="0" smtClean="0"/>
              <a:t>/ay</a:t>
            </a:r>
          </a:p>
          <a:p>
            <a:pPr eaLnBrk="1" hangingPunct="1">
              <a:lnSpc>
                <a:spcPct val="80000"/>
              </a:lnSpc>
            </a:pPr>
            <a:endParaRPr lang="tr-TR" sz="1000" b="1" i="1" dirty="0" smtClean="0"/>
          </a:p>
          <a:p>
            <a:pPr eaLnBrk="1" hangingPunct="1">
              <a:lnSpc>
                <a:spcPct val="80000"/>
              </a:lnSpc>
            </a:pPr>
            <a:r>
              <a:rPr lang="tr-TR" b="1" i="1" dirty="0" smtClean="0"/>
              <a:t>Tehlikeli : 6 </a:t>
            </a:r>
            <a:r>
              <a:rPr lang="tr-TR" b="1" i="1" dirty="0" err="1" smtClean="0"/>
              <a:t>dk</a:t>
            </a:r>
            <a:r>
              <a:rPr lang="tr-TR" b="1" i="1" dirty="0" smtClean="0"/>
              <a:t>/ay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1000" b="1" i="1" dirty="0" smtClean="0"/>
          </a:p>
          <a:p>
            <a:pPr eaLnBrk="1" hangingPunct="1">
              <a:lnSpc>
                <a:spcPct val="80000"/>
              </a:lnSpc>
            </a:pPr>
            <a:r>
              <a:rPr lang="tr-TR" b="1" i="1" dirty="0" smtClean="0"/>
              <a:t> Az Tehlikeli : 4 </a:t>
            </a:r>
            <a:r>
              <a:rPr lang="tr-TR" b="1" i="1" dirty="0" err="1" smtClean="0"/>
              <a:t>dk</a:t>
            </a:r>
            <a:r>
              <a:rPr lang="tr-TR" b="1" i="1" dirty="0" smtClean="0"/>
              <a:t>/ay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1000" b="1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1000" b="1" i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dirty="0" smtClean="0"/>
              <a:t>olmak üzere </a:t>
            </a:r>
            <a:r>
              <a:rPr lang="tr-TR" b="1" dirty="0" smtClean="0"/>
              <a:t>üç </a:t>
            </a:r>
            <a:r>
              <a:rPr lang="en-GB" b="1" dirty="0" err="1" smtClean="0"/>
              <a:t>tehlike</a:t>
            </a:r>
            <a:r>
              <a:rPr lang="en-GB" b="1" dirty="0" smtClean="0"/>
              <a:t> </a:t>
            </a:r>
            <a:r>
              <a:rPr lang="en-GB" b="1" dirty="0" err="1" smtClean="0"/>
              <a:t>sınıfına</a:t>
            </a:r>
            <a:r>
              <a:rPr lang="en-GB" b="1" dirty="0" smtClean="0"/>
              <a:t> </a:t>
            </a:r>
            <a:r>
              <a:rPr lang="en-GB" dirty="0" err="1" smtClean="0"/>
              <a:t>ayrıldı</a:t>
            </a:r>
            <a:r>
              <a:rPr lang="en-GB" dirty="0" smtClean="0"/>
              <a:t>.</a:t>
            </a:r>
            <a:r>
              <a:rPr lang="tr-TR" dirty="0" smtClean="0"/>
              <a:t> </a:t>
            </a:r>
          </a:p>
        </p:txBody>
      </p:sp>
      <p:pic>
        <p:nvPicPr>
          <p:cNvPr id="3" name="Picture 6" descr="C:\Users\HP\AppData\Local\Microsoft\Windows\Temporary Internet Files\Content.IE5\50RK7XD4\MM900365169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142984"/>
            <a:ext cx="15843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623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539750" y="260350"/>
            <a:ext cx="79248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tr-TR" sz="1400" b="1">
                <a:solidFill>
                  <a:srgbClr val="000000"/>
                </a:solidFill>
                <a:latin typeface="Comic Sans MS" pitchFamily="66" charset="0"/>
                <a:cs typeface="Times New Roman" charset="0"/>
              </a:rPr>
              <a:t>Çok uluslu bir i</a:t>
            </a:r>
            <a:r>
              <a:rPr lang="tr-TR" sz="1400" b="1">
                <a:solidFill>
                  <a:srgbClr val="000000"/>
                </a:solidFill>
                <a:latin typeface="Comic Sans MS" pitchFamily="66" charset="0"/>
              </a:rPr>
              <a:t>ş</a:t>
            </a:r>
            <a:r>
              <a:rPr lang="tr-TR" sz="1400" b="1">
                <a:solidFill>
                  <a:srgbClr val="000000"/>
                </a:solidFill>
                <a:latin typeface="Comic Sans MS" pitchFamily="66" charset="0"/>
                <a:cs typeface="Times New Roman" charset="0"/>
              </a:rPr>
              <a:t>letmenin çe</a:t>
            </a:r>
            <a:r>
              <a:rPr lang="tr-TR" sz="1400" b="1">
                <a:solidFill>
                  <a:srgbClr val="000000"/>
                </a:solidFill>
                <a:latin typeface="Comic Sans MS" pitchFamily="66" charset="0"/>
              </a:rPr>
              <a:t>ş</a:t>
            </a:r>
            <a:r>
              <a:rPr lang="tr-TR" sz="1400" b="1">
                <a:solidFill>
                  <a:srgbClr val="000000"/>
                </a:solidFill>
                <a:latin typeface="Comic Sans MS" pitchFamily="66" charset="0"/>
                <a:cs typeface="Times New Roman" charset="0"/>
              </a:rPr>
              <a:t>itli ülkelerdeki i</a:t>
            </a:r>
            <a:r>
              <a:rPr lang="tr-TR" sz="1400" b="1">
                <a:solidFill>
                  <a:srgbClr val="000000"/>
                </a:solidFill>
                <a:latin typeface="Comic Sans MS" pitchFamily="66" charset="0"/>
              </a:rPr>
              <a:t>ş</a:t>
            </a:r>
            <a:r>
              <a:rPr lang="tr-TR" sz="1400" b="1">
                <a:solidFill>
                  <a:srgbClr val="000000"/>
                </a:solidFill>
                <a:latin typeface="Comic Sans MS" pitchFamily="66" charset="0"/>
                <a:cs typeface="Times New Roman" charset="0"/>
              </a:rPr>
              <a:t>yeri sa</a:t>
            </a:r>
            <a:r>
              <a:rPr lang="tr-TR" sz="1400" b="1">
                <a:solidFill>
                  <a:srgbClr val="000000"/>
                </a:solidFill>
                <a:latin typeface="Comic Sans MS" pitchFamily="66" charset="0"/>
              </a:rPr>
              <a:t>ğ</a:t>
            </a:r>
            <a:r>
              <a:rPr lang="tr-TR" sz="1400" b="1">
                <a:solidFill>
                  <a:srgbClr val="000000"/>
                </a:solidFill>
                <a:latin typeface="Comic Sans MS" pitchFamily="66" charset="0"/>
                <a:cs typeface="Times New Roman" charset="0"/>
              </a:rPr>
              <a:t>l</a:t>
            </a:r>
            <a:r>
              <a:rPr lang="tr-TR" sz="1400" b="1">
                <a:solidFill>
                  <a:srgbClr val="000000"/>
                </a:solidFill>
                <a:latin typeface="Comic Sans MS" pitchFamily="66" charset="0"/>
              </a:rPr>
              <a:t>ı</a:t>
            </a:r>
            <a:r>
              <a:rPr lang="tr-TR" sz="1400" b="1">
                <a:solidFill>
                  <a:srgbClr val="000000"/>
                </a:solidFill>
                <a:latin typeface="Comic Sans MS" pitchFamily="66" charset="0"/>
                <a:cs typeface="Times New Roman" charset="0"/>
              </a:rPr>
              <a:t>k birimlerinin etkinliklerinin, toplam çal</a:t>
            </a:r>
            <a:r>
              <a:rPr lang="tr-TR" sz="1400" b="1">
                <a:solidFill>
                  <a:srgbClr val="000000"/>
                </a:solidFill>
                <a:latin typeface="Comic Sans MS" pitchFamily="66" charset="0"/>
              </a:rPr>
              <a:t>ış</a:t>
            </a:r>
            <a:r>
              <a:rPr lang="tr-TR" sz="1400" b="1">
                <a:solidFill>
                  <a:srgbClr val="000000"/>
                </a:solidFill>
                <a:latin typeface="Comic Sans MS" pitchFamily="66" charset="0"/>
                <a:cs typeface="Times New Roman" charset="0"/>
              </a:rPr>
              <a:t>ma saatleri üzerinden yüzde da</a:t>
            </a:r>
            <a:r>
              <a:rPr lang="tr-TR" sz="1400" b="1">
                <a:solidFill>
                  <a:srgbClr val="000000"/>
                </a:solidFill>
                <a:latin typeface="Comic Sans MS" pitchFamily="66" charset="0"/>
              </a:rPr>
              <a:t>ğılımı</a:t>
            </a:r>
            <a:r>
              <a:rPr lang="tr-TR" sz="1400" b="1">
                <a:solidFill>
                  <a:srgbClr val="000000"/>
                </a:solidFill>
                <a:latin typeface="Comic Sans MS" pitchFamily="66" charset="0"/>
                <a:cs typeface="Times New Roman" charset="0"/>
              </a:rPr>
              <a:t>.   (A) </a:t>
            </a:r>
            <a:r>
              <a:rPr lang="tr-TR" sz="1400" b="1">
                <a:solidFill>
                  <a:srgbClr val="000000"/>
                </a:solidFill>
                <a:latin typeface="Comic Sans MS" pitchFamily="66" charset="0"/>
              </a:rPr>
              <a:t>İş</a:t>
            </a:r>
            <a:r>
              <a:rPr lang="tr-TR" sz="1400" b="1">
                <a:solidFill>
                  <a:srgbClr val="000000"/>
                </a:solidFill>
                <a:latin typeface="Comic Sans MS" pitchFamily="66" charset="0"/>
                <a:cs typeface="Times New Roman" charset="0"/>
              </a:rPr>
              <a:t>letme içi, çok disiplinli hizmet; (B) Part time doktor, tam gün hem</a:t>
            </a:r>
            <a:r>
              <a:rPr lang="tr-TR" sz="1400" b="1">
                <a:solidFill>
                  <a:srgbClr val="000000"/>
                </a:solidFill>
                <a:latin typeface="Comic Sans MS" pitchFamily="66" charset="0"/>
              </a:rPr>
              <a:t>ş</a:t>
            </a:r>
            <a:r>
              <a:rPr lang="tr-TR" sz="1400" b="1">
                <a:solidFill>
                  <a:srgbClr val="000000"/>
                </a:solidFill>
                <a:latin typeface="Comic Sans MS" pitchFamily="66" charset="0"/>
                <a:cs typeface="Times New Roman" charset="0"/>
              </a:rPr>
              <a:t>ire; (C) Part time doktor, ) part time hem</a:t>
            </a:r>
            <a:r>
              <a:rPr lang="tr-TR" sz="1400" b="1">
                <a:solidFill>
                  <a:srgbClr val="000000"/>
                </a:solidFill>
                <a:latin typeface="Comic Sans MS" pitchFamily="66" charset="0"/>
              </a:rPr>
              <a:t>ş</a:t>
            </a:r>
            <a:r>
              <a:rPr lang="tr-TR" sz="1400" b="1">
                <a:solidFill>
                  <a:srgbClr val="000000"/>
                </a:solidFill>
                <a:latin typeface="Comic Sans MS" pitchFamily="66" charset="0"/>
                <a:cs typeface="Times New Roman" charset="0"/>
              </a:rPr>
              <a:t>ire; (D) Tam gün doktor; (E) Part time d</a:t>
            </a:r>
            <a:r>
              <a:rPr lang="tr-TR" sz="1400" b="1">
                <a:solidFill>
                  <a:srgbClr val="000000"/>
                </a:solidFill>
                <a:latin typeface="Comic Sans MS" pitchFamily="66" charset="0"/>
              </a:rPr>
              <a:t>o</a:t>
            </a:r>
            <a:r>
              <a:rPr lang="tr-TR" sz="1400" b="1">
                <a:solidFill>
                  <a:srgbClr val="000000"/>
                </a:solidFill>
                <a:latin typeface="Comic Sans MS" pitchFamily="66" charset="0"/>
                <a:cs typeface="Times New Roman" charset="0"/>
              </a:rPr>
              <a:t>ktor.</a:t>
            </a:r>
            <a:endParaRPr lang="tr-TR" sz="1400" b="1">
              <a:solidFill>
                <a:srgbClr val="000000"/>
              </a:solidFill>
              <a:latin typeface="Comic Sans MS" pitchFamily="66" charset="0"/>
            </a:endParaRPr>
          </a:p>
          <a:p>
            <a:pPr algn="r" eaLnBrk="0" hangingPunct="0"/>
            <a:r>
              <a:rPr lang="tr-TR" sz="1400" b="1" i="1">
                <a:solidFill>
                  <a:srgbClr val="000000"/>
                </a:solidFill>
                <a:latin typeface="Comic Sans MS" pitchFamily="66" charset="0"/>
                <a:cs typeface="Times New Roman" charset="0"/>
              </a:rPr>
              <a:t>M.Bratveit et al. Occupational health services in a multinational company.</a:t>
            </a:r>
            <a:endParaRPr lang="en-US" sz="1400" b="1">
              <a:solidFill>
                <a:srgbClr val="000000"/>
              </a:solidFill>
              <a:latin typeface="Comic Sans MS" pitchFamily="66" charset="0"/>
              <a:cs typeface="Times New Roman" charset="0"/>
            </a:endParaRPr>
          </a:p>
          <a:p>
            <a:pPr algn="r" eaLnBrk="0" hangingPunct="0"/>
            <a:r>
              <a:rPr lang="tr-TR" sz="1400" b="1" i="1">
                <a:solidFill>
                  <a:srgbClr val="000000"/>
                </a:solidFill>
                <a:latin typeface="Comic Sans MS" pitchFamily="66" charset="0"/>
                <a:cs typeface="Times New Roman" charset="0"/>
              </a:rPr>
              <a:t>Occup.Med. Vol.51, No.3, 168-173, 2001</a:t>
            </a:r>
            <a:endParaRPr lang="en-US" sz="1400" b="1" i="1">
              <a:solidFill>
                <a:srgbClr val="000000"/>
              </a:solidFill>
              <a:latin typeface="Comic Sans MS" pitchFamily="66" charset="0"/>
              <a:cs typeface="Times New Roman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47800" y="1981200"/>
            <a:ext cx="6356350" cy="3206750"/>
            <a:chOff x="-3" y="917"/>
            <a:chExt cx="4004" cy="393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920"/>
              <a:ext cx="3998" cy="3932"/>
              <a:chOff x="0" y="920"/>
              <a:chExt cx="3998" cy="3932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0" y="920"/>
                <a:ext cx="948" cy="422"/>
                <a:chOff x="0" y="920"/>
                <a:chExt cx="948" cy="422"/>
              </a:xfrm>
            </p:grpSpPr>
            <p:sp>
              <p:nvSpPr>
                <p:cNvPr id="58716" name="Rectangle 6"/>
                <p:cNvSpPr>
                  <a:spLocks noChangeArrowheads="1"/>
                </p:cNvSpPr>
                <p:nvPr/>
              </p:nvSpPr>
              <p:spPr bwMode="auto">
                <a:xfrm>
                  <a:off x="28" y="920"/>
                  <a:ext cx="89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/>
                  <a:r>
                    <a:rPr lang="tr-TR" sz="1400" b="1">
                      <a:cs typeface="Times New Roman" charset="0"/>
                    </a:rPr>
                    <a:t>Belçika (A)</a:t>
                  </a:r>
                  <a:endParaRPr lang="en-US" sz="1200">
                    <a:latin typeface="Times New Roman" charset="0"/>
                    <a:cs typeface="Times New Roman" charset="0"/>
                  </a:endParaRPr>
                </a:p>
                <a:p>
                  <a:pPr algn="r" eaLnBrk="0" hangingPunct="0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58717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920"/>
                  <a:ext cx="948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948" y="920"/>
                <a:ext cx="206" cy="422"/>
                <a:chOff x="948" y="920"/>
                <a:chExt cx="206" cy="422"/>
              </a:xfrm>
            </p:grpSpPr>
            <p:sp>
              <p:nvSpPr>
                <p:cNvPr id="58712" name="Rectangle 9"/>
                <p:cNvSpPr>
                  <a:spLocks noChangeArrowheads="1"/>
                </p:cNvSpPr>
                <p:nvPr/>
              </p:nvSpPr>
              <p:spPr bwMode="auto">
                <a:xfrm>
                  <a:off x="948" y="920"/>
                  <a:ext cx="206" cy="4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" name="Group 10"/>
                <p:cNvGrpSpPr>
                  <a:grpSpLocks/>
                </p:cNvGrpSpPr>
                <p:nvPr/>
              </p:nvGrpSpPr>
              <p:grpSpPr bwMode="auto">
                <a:xfrm>
                  <a:off x="948" y="920"/>
                  <a:ext cx="206" cy="422"/>
                  <a:chOff x="948" y="920"/>
                  <a:chExt cx="206" cy="422"/>
                </a:xfrm>
              </p:grpSpPr>
              <p:sp>
                <p:nvSpPr>
                  <p:cNvPr id="58714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976" y="920"/>
                    <a:ext cx="150" cy="42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715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948" y="920"/>
                    <a:ext cx="206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1154" y="920"/>
                <a:ext cx="1495" cy="422"/>
                <a:chOff x="1154" y="920"/>
                <a:chExt cx="1495" cy="422"/>
              </a:xfrm>
            </p:grpSpPr>
            <p:sp>
              <p:nvSpPr>
                <p:cNvPr id="58708" name="Rectangle 14"/>
                <p:cNvSpPr>
                  <a:spLocks noChangeArrowheads="1"/>
                </p:cNvSpPr>
                <p:nvPr/>
              </p:nvSpPr>
              <p:spPr bwMode="auto">
                <a:xfrm>
                  <a:off x="1154" y="920"/>
                  <a:ext cx="1495" cy="42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" name="Group 15"/>
                <p:cNvGrpSpPr>
                  <a:grpSpLocks/>
                </p:cNvGrpSpPr>
                <p:nvPr/>
              </p:nvGrpSpPr>
              <p:grpSpPr bwMode="auto">
                <a:xfrm>
                  <a:off x="1154" y="920"/>
                  <a:ext cx="1495" cy="422"/>
                  <a:chOff x="1154" y="920"/>
                  <a:chExt cx="1495" cy="422"/>
                </a:xfrm>
              </p:grpSpPr>
              <p:sp>
                <p:nvSpPr>
                  <p:cNvPr id="5871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182" y="920"/>
                    <a:ext cx="1439" cy="422"/>
                  </a:xfrm>
                  <a:prstGeom prst="rect">
                    <a:avLst/>
                  </a:prstGeom>
                  <a:solidFill>
                    <a:srgbClr val="99CC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71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154" y="920"/>
                    <a:ext cx="1495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" name="Group 18"/>
              <p:cNvGrpSpPr>
                <a:grpSpLocks/>
              </p:cNvGrpSpPr>
              <p:nvPr/>
            </p:nvGrpSpPr>
            <p:grpSpPr bwMode="auto">
              <a:xfrm>
                <a:off x="2649" y="920"/>
                <a:ext cx="1349" cy="422"/>
                <a:chOff x="2649" y="920"/>
                <a:chExt cx="1349" cy="422"/>
              </a:xfrm>
            </p:grpSpPr>
            <p:sp>
              <p:nvSpPr>
                <p:cNvPr id="58704" name="Rectangle 19"/>
                <p:cNvSpPr>
                  <a:spLocks noChangeArrowheads="1"/>
                </p:cNvSpPr>
                <p:nvPr/>
              </p:nvSpPr>
              <p:spPr bwMode="auto">
                <a:xfrm>
                  <a:off x="2649" y="920"/>
                  <a:ext cx="1349" cy="422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2649" y="920"/>
                  <a:ext cx="1349" cy="422"/>
                  <a:chOff x="2649" y="920"/>
                  <a:chExt cx="1349" cy="422"/>
                </a:xfrm>
              </p:grpSpPr>
              <p:sp>
                <p:nvSpPr>
                  <p:cNvPr id="58706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677" y="920"/>
                    <a:ext cx="1293" cy="422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707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649" y="920"/>
                    <a:ext cx="1349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" name="Group 23"/>
              <p:cNvGrpSpPr>
                <a:grpSpLocks/>
              </p:cNvGrpSpPr>
              <p:nvPr/>
            </p:nvGrpSpPr>
            <p:grpSpPr bwMode="auto">
              <a:xfrm>
                <a:off x="0" y="1342"/>
                <a:ext cx="948" cy="422"/>
                <a:chOff x="0" y="1342"/>
                <a:chExt cx="948" cy="422"/>
              </a:xfrm>
            </p:grpSpPr>
            <p:sp>
              <p:nvSpPr>
                <p:cNvPr id="58702" name="Rectangle 24"/>
                <p:cNvSpPr>
                  <a:spLocks noChangeArrowheads="1"/>
                </p:cNvSpPr>
                <p:nvPr/>
              </p:nvSpPr>
              <p:spPr bwMode="auto">
                <a:xfrm>
                  <a:off x="28" y="1342"/>
                  <a:ext cx="89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/>
                  <a:r>
                    <a:rPr lang="tr-TR" sz="1400" b="1">
                      <a:cs typeface="Times New Roman" charset="0"/>
                    </a:rPr>
                    <a:t>*Belçika (A)</a:t>
                  </a:r>
                  <a:endParaRPr lang="en-US" sz="1200">
                    <a:latin typeface="Times New Roman" charset="0"/>
                    <a:cs typeface="Times New Roman" charset="0"/>
                  </a:endParaRPr>
                </a:p>
                <a:p>
                  <a:pPr algn="r" eaLnBrk="0" hangingPunct="0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58703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1342"/>
                  <a:ext cx="948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26"/>
              <p:cNvGrpSpPr>
                <a:grpSpLocks/>
              </p:cNvGrpSpPr>
              <p:nvPr/>
            </p:nvGrpSpPr>
            <p:grpSpPr bwMode="auto">
              <a:xfrm>
                <a:off x="948" y="1342"/>
                <a:ext cx="249" cy="422"/>
                <a:chOff x="948" y="1342"/>
                <a:chExt cx="249" cy="422"/>
              </a:xfrm>
            </p:grpSpPr>
            <p:sp>
              <p:nvSpPr>
                <p:cNvPr id="58698" name="Rectangle 27"/>
                <p:cNvSpPr>
                  <a:spLocks noChangeArrowheads="1"/>
                </p:cNvSpPr>
                <p:nvPr/>
              </p:nvSpPr>
              <p:spPr bwMode="auto">
                <a:xfrm>
                  <a:off x="948" y="1342"/>
                  <a:ext cx="249" cy="4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" name="Group 28"/>
                <p:cNvGrpSpPr>
                  <a:grpSpLocks/>
                </p:cNvGrpSpPr>
                <p:nvPr/>
              </p:nvGrpSpPr>
              <p:grpSpPr bwMode="auto">
                <a:xfrm>
                  <a:off x="948" y="1342"/>
                  <a:ext cx="249" cy="422"/>
                  <a:chOff x="948" y="1342"/>
                  <a:chExt cx="249" cy="422"/>
                </a:xfrm>
              </p:grpSpPr>
              <p:sp>
                <p:nvSpPr>
                  <p:cNvPr id="5870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976" y="1342"/>
                    <a:ext cx="193" cy="42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70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948" y="1342"/>
                    <a:ext cx="249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" name="Group 31"/>
              <p:cNvGrpSpPr>
                <a:grpSpLocks/>
              </p:cNvGrpSpPr>
              <p:nvPr/>
            </p:nvGrpSpPr>
            <p:grpSpPr bwMode="auto">
              <a:xfrm>
                <a:off x="1197" y="1342"/>
                <a:ext cx="149" cy="422"/>
                <a:chOff x="1197" y="1342"/>
                <a:chExt cx="149" cy="422"/>
              </a:xfrm>
            </p:grpSpPr>
            <p:sp>
              <p:nvSpPr>
                <p:cNvPr id="58694" name="Rectangle 32"/>
                <p:cNvSpPr>
                  <a:spLocks noChangeArrowheads="1"/>
                </p:cNvSpPr>
                <p:nvPr/>
              </p:nvSpPr>
              <p:spPr bwMode="auto">
                <a:xfrm>
                  <a:off x="1197" y="1342"/>
                  <a:ext cx="149" cy="42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" name="Group 33"/>
                <p:cNvGrpSpPr>
                  <a:grpSpLocks/>
                </p:cNvGrpSpPr>
                <p:nvPr/>
              </p:nvGrpSpPr>
              <p:grpSpPr bwMode="auto">
                <a:xfrm>
                  <a:off x="1197" y="1342"/>
                  <a:ext cx="149" cy="422"/>
                  <a:chOff x="1197" y="1342"/>
                  <a:chExt cx="149" cy="422"/>
                </a:xfrm>
              </p:grpSpPr>
              <p:sp>
                <p:nvSpPr>
                  <p:cNvPr id="5869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1342"/>
                    <a:ext cx="93" cy="42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697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1197" y="1342"/>
                    <a:ext cx="149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" name="Group 36"/>
              <p:cNvGrpSpPr>
                <a:grpSpLocks/>
              </p:cNvGrpSpPr>
              <p:nvPr/>
            </p:nvGrpSpPr>
            <p:grpSpPr bwMode="auto">
              <a:xfrm>
                <a:off x="1346" y="1342"/>
                <a:ext cx="236" cy="422"/>
                <a:chOff x="1346" y="1342"/>
                <a:chExt cx="236" cy="422"/>
              </a:xfrm>
            </p:grpSpPr>
            <p:sp>
              <p:nvSpPr>
                <p:cNvPr id="58690" name="Rectangle 37"/>
                <p:cNvSpPr>
                  <a:spLocks noChangeArrowheads="1"/>
                </p:cNvSpPr>
                <p:nvPr/>
              </p:nvSpPr>
              <p:spPr bwMode="auto">
                <a:xfrm>
                  <a:off x="1346" y="1342"/>
                  <a:ext cx="236" cy="42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" name="Group 38"/>
                <p:cNvGrpSpPr>
                  <a:grpSpLocks/>
                </p:cNvGrpSpPr>
                <p:nvPr/>
              </p:nvGrpSpPr>
              <p:grpSpPr bwMode="auto">
                <a:xfrm>
                  <a:off x="1346" y="1342"/>
                  <a:ext cx="236" cy="422"/>
                  <a:chOff x="1346" y="1342"/>
                  <a:chExt cx="236" cy="422"/>
                </a:xfrm>
              </p:grpSpPr>
              <p:sp>
                <p:nvSpPr>
                  <p:cNvPr id="58692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1374" y="1342"/>
                    <a:ext cx="180" cy="422"/>
                  </a:xfrm>
                  <a:prstGeom prst="rect">
                    <a:avLst/>
                  </a:prstGeom>
                  <a:solidFill>
                    <a:srgbClr val="99CC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693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1346" y="1342"/>
                    <a:ext cx="236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" name="Group 41"/>
              <p:cNvGrpSpPr>
                <a:grpSpLocks/>
              </p:cNvGrpSpPr>
              <p:nvPr/>
            </p:nvGrpSpPr>
            <p:grpSpPr bwMode="auto">
              <a:xfrm>
                <a:off x="1582" y="1342"/>
                <a:ext cx="2160" cy="422"/>
                <a:chOff x="1582" y="1342"/>
                <a:chExt cx="2160" cy="422"/>
              </a:xfrm>
            </p:grpSpPr>
            <p:sp>
              <p:nvSpPr>
                <p:cNvPr id="58686" name="Rectangle 42"/>
                <p:cNvSpPr>
                  <a:spLocks noChangeArrowheads="1"/>
                </p:cNvSpPr>
                <p:nvPr/>
              </p:nvSpPr>
              <p:spPr bwMode="auto">
                <a:xfrm>
                  <a:off x="1582" y="1342"/>
                  <a:ext cx="2160" cy="422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9" name="Group 43"/>
                <p:cNvGrpSpPr>
                  <a:grpSpLocks/>
                </p:cNvGrpSpPr>
                <p:nvPr/>
              </p:nvGrpSpPr>
              <p:grpSpPr bwMode="auto">
                <a:xfrm>
                  <a:off x="1582" y="1342"/>
                  <a:ext cx="2160" cy="422"/>
                  <a:chOff x="1582" y="1342"/>
                  <a:chExt cx="2160" cy="422"/>
                </a:xfrm>
              </p:grpSpPr>
              <p:sp>
                <p:nvSpPr>
                  <p:cNvPr id="58688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342"/>
                    <a:ext cx="2104" cy="422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689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1582" y="1342"/>
                    <a:ext cx="2160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0" name="Group 46"/>
              <p:cNvGrpSpPr>
                <a:grpSpLocks/>
              </p:cNvGrpSpPr>
              <p:nvPr/>
            </p:nvGrpSpPr>
            <p:grpSpPr bwMode="auto">
              <a:xfrm>
                <a:off x="3742" y="1342"/>
                <a:ext cx="256" cy="422"/>
                <a:chOff x="3742" y="1342"/>
                <a:chExt cx="256" cy="422"/>
              </a:xfrm>
            </p:grpSpPr>
            <p:sp>
              <p:nvSpPr>
                <p:cNvPr id="58682" name="Rectangle 47"/>
                <p:cNvSpPr>
                  <a:spLocks noChangeArrowheads="1"/>
                </p:cNvSpPr>
                <p:nvPr/>
              </p:nvSpPr>
              <p:spPr bwMode="auto">
                <a:xfrm>
                  <a:off x="3742" y="1342"/>
                  <a:ext cx="256" cy="422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" name="Group 48"/>
                <p:cNvGrpSpPr>
                  <a:grpSpLocks/>
                </p:cNvGrpSpPr>
                <p:nvPr/>
              </p:nvGrpSpPr>
              <p:grpSpPr bwMode="auto">
                <a:xfrm>
                  <a:off x="3742" y="1342"/>
                  <a:ext cx="256" cy="422"/>
                  <a:chOff x="3742" y="1342"/>
                  <a:chExt cx="256" cy="422"/>
                </a:xfrm>
              </p:grpSpPr>
              <p:sp>
                <p:nvSpPr>
                  <p:cNvPr id="58684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1342"/>
                    <a:ext cx="200" cy="422"/>
                  </a:xfrm>
                  <a:prstGeom prst="rect">
                    <a:avLst/>
                  </a:prstGeom>
                  <a:solidFill>
                    <a:srgbClr val="33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685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1342"/>
                    <a:ext cx="256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" name="Group 51"/>
              <p:cNvGrpSpPr>
                <a:grpSpLocks/>
              </p:cNvGrpSpPr>
              <p:nvPr/>
            </p:nvGrpSpPr>
            <p:grpSpPr bwMode="auto">
              <a:xfrm>
                <a:off x="0" y="1764"/>
                <a:ext cx="948" cy="422"/>
                <a:chOff x="0" y="1764"/>
                <a:chExt cx="948" cy="422"/>
              </a:xfrm>
            </p:grpSpPr>
            <p:sp>
              <p:nvSpPr>
                <p:cNvPr id="58680" name="Rectangle 52"/>
                <p:cNvSpPr>
                  <a:spLocks noChangeArrowheads="1"/>
                </p:cNvSpPr>
                <p:nvPr/>
              </p:nvSpPr>
              <p:spPr bwMode="auto">
                <a:xfrm>
                  <a:off x="28" y="1764"/>
                  <a:ext cx="89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/>
                  <a:r>
                    <a:rPr lang="tr-TR" sz="1400" b="1"/>
                    <a:t>İ</a:t>
                  </a:r>
                  <a:r>
                    <a:rPr lang="tr-TR" sz="1400" b="1">
                      <a:cs typeface="Times New Roman" charset="0"/>
                    </a:rPr>
                    <a:t>ngiltere (B)</a:t>
                  </a:r>
                  <a:endParaRPr lang="en-US" sz="1200">
                    <a:latin typeface="Times New Roman" charset="0"/>
                    <a:cs typeface="Times New Roman" charset="0"/>
                  </a:endParaRPr>
                </a:p>
                <a:p>
                  <a:pPr algn="r" eaLnBrk="0" hangingPunct="0"/>
                  <a:endParaRPr lang="en-US" sz="2400">
                    <a:solidFill>
                      <a:srgbClr val="000066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58681" name="Rectangle 53"/>
                <p:cNvSpPr>
                  <a:spLocks noChangeArrowheads="1"/>
                </p:cNvSpPr>
                <p:nvPr/>
              </p:nvSpPr>
              <p:spPr bwMode="auto">
                <a:xfrm>
                  <a:off x="0" y="1764"/>
                  <a:ext cx="948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54"/>
              <p:cNvGrpSpPr>
                <a:grpSpLocks/>
              </p:cNvGrpSpPr>
              <p:nvPr/>
            </p:nvGrpSpPr>
            <p:grpSpPr bwMode="auto">
              <a:xfrm>
                <a:off x="948" y="1764"/>
                <a:ext cx="362" cy="422"/>
                <a:chOff x="948" y="1764"/>
                <a:chExt cx="362" cy="422"/>
              </a:xfrm>
            </p:grpSpPr>
            <p:sp>
              <p:nvSpPr>
                <p:cNvPr id="58676" name="Rectangle 55"/>
                <p:cNvSpPr>
                  <a:spLocks noChangeArrowheads="1"/>
                </p:cNvSpPr>
                <p:nvPr/>
              </p:nvSpPr>
              <p:spPr bwMode="auto">
                <a:xfrm>
                  <a:off x="948" y="1764"/>
                  <a:ext cx="362" cy="4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4" name="Group 56"/>
                <p:cNvGrpSpPr>
                  <a:grpSpLocks/>
                </p:cNvGrpSpPr>
                <p:nvPr/>
              </p:nvGrpSpPr>
              <p:grpSpPr bwMode="auto">
                <a:xfrm>
                  <a:off x="948" y="1764"/>
                  <a:ext cx="362" cy="422"/>
                  <a:chOff x="948" y="1764"/>
                  <a:chExt cx="362" cy="422"/>
                </a:xfrm>
              </p:grpSpPr>
              <p:sp>
                <p:nvSpPr>
                  <p:cNvPr id="58678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976" y="1764"/>
                    <a:ext cx="306" cy="42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679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948" y="1764"/>
                    <a:ext cx="362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" name="Group 59"/>
              <p:cNvGrpSpPr>
                <a:grpSpLocks/>
              </p:cNvGrpSpPr>
              <p:nvPr/>
            </p:nvGrpSpPr>
            <p:grpSpPr bwMode="auto">
              <a:xfrm>
                <a:off x="1310" y="1764"/>
                <a:ext cx="279" cy="422"/>
                <a:chOff x="1310" y="1764"/>
                <a:chExt cx="279" cy="422"/>
              </a:xfrm>
            </p:grpSpPr>
            <p:sp>
              <p:nvSpPr>
                <p:cNvPr id="58672" name="Rectangle 60"/>
                <p:cNvSpPr>
                  <a:spLocks noChangeArrowheads="1"/>
                </p:cNvSpPr>
                <p:nvPr/>
              </p:nvSpPr>
              <p:spPr bwMode="auto">
                <a:xfrm>
                  <a:off x="1310" y="1764"/>
                  <a:ext cx="279" cy="42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6" name="Group 61"/>
                <p:cNvGrpSpPr>
                  <a:grpSpLocks/>
                </p:cNvGrpSpPr>
                <p:nvPr/>
              </p:nvGrpSpPr>
              <p:grpSpPr bwMode="auto">
                <a:xfrm>
                  <a:off x="1310" y="1764"/>
                  <a:ext cx="279" cy="422"/>
                  <a:chOff x="1310" y="1764"/>
                  <a:chExt cx="279" cy="422"/>
                </a:xfrm>
              </p:grpSpPr>
              <p:sp>
                <p:nvSpPr>
                  <p:cNvPr id="58674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1338" y="1764"/>
                    <a:ext cx="223" cy="42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675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1310" y="1764"/>
                    <a:ext cx="279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7" name="Group 64"/>
              <p:cNvGrpSpPr>
                <a:grpSpLocks/>
              </p:cNvGrpSpPr>
              <p:nvPr/>
            </p:nvGrpSpPr>
            <p:grpSpPr bwMode="auto">
              <a:xfrm>
                <a:off x="1589" y="1764"/>
                <a:ext cx="352" cy="422"/>
                <a:chOff x="1589" y="1764"/>
                <a:chExt cx="352" cy="422"/>
              </a:xfrm>
            </p:grpSpPr>
            <p:sp>
              <p:nvSpPr>
                <p:cNvPr id="58668" name="Rectangle 65"/>
                <p:cNvSpPr>
                  <a:spLocks noChangeArrowheads="1"/>
                </p:cNvSpPr>
                <p:nvPr/>
              </p:nvSpPr>
              <p:spPr bwMode="auto">
                <a:xfrm>
                  <a:off x="1589" y="1764"/>
                  <a:ext cx="352" cy="42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8" name="Group 66"/>
                <p:cNvGrpSpPr>
                  <a:grpSpLocks/>
                </p:cNvGrpSpPr>
                <p:nvPr/>
              </p:nvGrpSpPr>
              <p:grpSpPr bwMode="auto">
                <a:xfrm>
                  <a:off x="1589" y="1764"/>
                  <a:ext cx="352" cy="422"/>
                  <a:chOff x="1589" y="1764"/>
                  <a:chExt cx="352" cy="422"/>
                </a:xfrm>
              </p:grpSpPr>
              <p:sp>
                <p:nvSpPr>
                  <p:cNvPr id="58670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1617" y="1764"/>
                    <a:ext cx="296" cy="422"/>
                  </a:xfrm>
                  <a:prstGeom prst="rect">
                    <a:avLst/>
                  </a:prstGeom>
                  <a:solidFill>
                    <a:srgbClr val="99CC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671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1589" y="1764"/>
                    <a:ext cx="352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9" name="Group 69"/>
              <p:cNvGrpSpPr>
                <a:grpSpLocks/>
              </p:cNvGrpSpPr>
              <p:nvPr/>
            </p:nvGrpSpPr>
            <p:grpSpPr bwMode="auto">
              <a:xfrm>
                <a:off x="1941" y="1764"/>
                <a:ext cx="1542" cy="422"/>
                <a:chOff x="1941" y="1764"/>
                <a:chExt cx="1542" cy="422"/>
              </a:xfrm>
            </p:grpSpPr>
            <p:sp>
              <p:nvSpPr>
                <p:cNvPr id="58664" name="Rectangle 70"/>
                <p:cNvSpPr>
                  <a:spLocks noChangeArrowheads="1"/>
                </p:cNvSpPr>
                <p:nvPr/>
              </p:nvSpPr>
              <p:spPr bwMode="auto">
                <a:xfrm>
                  <a:off x="1941" y="1764"/>
                  <a:ext cx="1542" cy="422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0" name="Group 71"/>
                <p:cNvGrpSpPr>
                  <a:grpSpLocks/>
                </p:cNvGrpSpPr>
                <p:nvPr/>
              </p:nvGrpSpPr>
              <p:grpSpPr bwMode="auto">
                <a:xfrm>
                  <a:off x="1941" y="1764"/>
                  <a:ext cx="1542" cy="422"/>
                  <a:chOff x="1941" y="1764"/>
                  <a:chExt cx="1542" cy="422"/>
                </a:xfrm>
              </p:grpSpPr>
              <p:sp>
                <p:nvSpPr>
                  <p:cNvPr id="58666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1969" y="1764"/>
                    <a:ext cx="1486" cy="422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667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1941" y="1764"/>
                    <a:ext cx="1542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1" name="Group 74"/>
              <p:cNvGrpSpPr>
                <a:grpSpLocks/>
              </p:cNvGrpSpPr>
              <p:nvPr/>
            </p:nvGrpSpPr>
            <p:grpSpPr bwMode="auto">
              <a:xfrm>
                <a:off x="3483" y="1764"/>
                <a:ext cx="515" cy="422"/>
                <a:chOff x="3483" y="1764"/>
                <a:chExt cx="515" cy="422"/>
              </a:xfrm>
            </p:grpSpPr>
            <p:sp>
              <p:nvSpPr>
                <p:cNvPr id="58660" name="Rectangle 75"/>
                <p:cNvSpPr>
                  <a:spLocks noChangeArrowheads="1"/>
                </p:cNvSpPr>
                <p:nvPr/>
              </p:nvSpPr>
              <p:spPr bwMode="auto">
                <a:xfrm>
                  <a:off x="3483" y="1764"/>
                  <a:ext cx="515" cy="422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368" name="Group 76"/>
                <p:cNvGrpSpPr>
                  <a:grpSpLocks/>
                </p:cNvGrpSpPr>
                <p:nvPr/>
              </p:nvGrpSpPr>
              <p:grpSpPr bwMode="auto">
                <a:xfrm>
                  <a:off x="3483" y="1764"/>
                  <a:ext cx="515" cy="422"/>
                  <a:chOff x="3483" y="1764"/>
                  <a:chExt cx="515" cy="422"/>
                </a:xfrm>
              </p:grpSpPr>
              <p:sp>
                <p:nvSpPr>
                  <p:cNvPr id="58662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3511" y="1764"/>
                    <a:ext cx="459" cy="422"/>
                  </a:xfrm>
                  <a:prstGeom prst="rect">
                    <a:avLst/>
                  </a:prstGeom>
                  <a:solidFill>
                    <a:srgbClr val="33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663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3483" y="1764"/>
                    <a:ext cx="515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369" name="Group 79"/>
              <p:cNvGrpSpPr>
                <a:grpSpLocks/>
              </p:cNvGrpSpPr>
              <p:nvPr/>
            </p:nvGrpSpPr>
            <p:grpSpPr bwMode="auto">
              <a:xfrm>
                <a:off x="0" y="2186"/>
                <a:ext cx="948" cy="422"/>
                <a:chOff x="0" y="2186"/>
                <a:chExt cx="948" cy="422"/>
              </a:xfrm>
            </p:grpSpPr>
            <p:sp>
              <p:nvSpPr>
                <p:cNvPr id="58658" name="Rectangle 80"/>
                <p:cNvSpPr>
                  <a:spLocks noChangeArrowheads="1"/>
                </p:cNvSpPr>
                <p:nvPr/>
              </p:nvSpPr>
              <p:spPr bwMode="auto">
                <a:xfrm>
                  <a:off x="28" y="2186"/>
                  <a:ext cx="89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/>
                  <a:r>
                    <a:rPr lang="tr-TR" sz="1400" b="1">
                      <a:cs typeface="Times New Roman" charset="0"/>
                    </a:rPr>
                    <a:t>Fransa (B)</a:t>
                  </a:r>
                  <a:endParaRPr lang="en-US" sz="1200">
                    <a:latin typeface="Times New Roman" charset="0"/>
                    <a:cs typeface="Times New Roman" charset="0"/>
                  </a:endParaRPr>
                </a:p>
                <a:p>
                  <a:pPr algn="r" eaLnBrk="0" hangingPunct="0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58659" name="Rectangle 81"/>
                <p:cNvSpPr>
                  <a:spLocks noChangeArrowheads="1"/>
                </p:cNvSpPr>
                <p:nvPr/>
              </p:nvSpPr>
              <p:spPr bwMode="auto">
                <a:xfrm>
                  <a:off x="0" y="2186"/>
                  <a:ext cx="948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371" name="Group 82"/>
              <p:cNvGrpSpPr>
                <a:grpSpLocks/>
              </p:cNvGrpSpPr>
              <p:nvPr/>
            </p:nvGrpSpPr>
            <p:grpSpPr bwMode="auto">
              <a:xfrm>
                <a:off x="948" y="2186"/>
                <a:ext cx="362" cy="422"/>
                <a:chOff x="948" y="2186"/>
                <a:chExt cx="362" cy="422"/>
              </a:xfrm>
            </p:grpSpPr>
            <p:sp>
              <p:nvSpPr>
                <p:cNvPr id="58654" name="Rectangle 83"/>
                <p:cNvSpPr>
                  <a:spLocks noChangeArrowheads="1"/>
                </p:cNvSpPr>
                <p:nvPr/>
              </p:nvSpPr>
              <p:spPr bwMode="auto">
                <a:xfrm>
                  <a:off x="948" y="2186"/>
                  <a:ext cx="362" cy="4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373" name="Group 84"/>
                <p:cNvGrpSpPr>
                  <a:grpSpLocks/>
                </p:cNvGrpSpPr>
                <p:nvPr/>
              </p:nvGrpSpPr>
              <p:grpSpPr bwMode="auto">
                <a:xfrm>
                  <a:off x="948" y="2186"/>
                  <a:ext cx="362" cy="422"/>
                  <a:chOff x="948" y="2186"/>
                  <a:chExt cx="362" cy="422"/>
                </a:xfrm>
              </p:grpSpPr>
              <p:sp>
                <p:nvSpPr>
                  <p:cNvPr id="58656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976" y="2186"/>
                    <a:ext cx="306" cy="42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657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948" y="2186"/>
                    <a:ext cx="362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374" name="Group 87"/>
              <p:cNvGrpSpPr>
                <a:grpSpLocks/>
              </p:cNvGrpSpPr>
              <p:nvPr/>
            </p:nvGrpSpPr>
            <p:grpSpPr bwMode="auto">
              <a:xfrm>
                <a:off x="1310" y="2186"/>
                <a:ext cx="1159" cy="422"/>
                <a:chOff x="1310" y="2186"/>
                <a:chExt cx="1159" cy="422"/>
              </a:xfrm>
            </p:grpSpPr>
            <p:sp>
              <p:nvSpPr>
                <p:cNvPr id="58650" name="Rectangle 88"/>
                <p:cNvSpPr>
                  <a:spLocks noChangeArrowheads="1"/>
                </p:cNvSpPr>
                <p:nvPr/>
              </p:nvSpPr>
              <p:spPr bwMode="auto">
                <a:xfrm>
                  <a:off x="1310" y="2186"/>
                  <a:ext cx="1159" cy="42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376" name="Group 89"/>
                <p:cNvGrpSpPr>
                  <a:grpSpLocks/>
                </p:cNvGrpSpPr>
                <p:nvPr/>
              </p:nvGrpSpPr>
              <p:grpSpPr bwMode="auto">
                <a:xfrm>
                  <a:off x="1310" y="2186"/>
                  <a:ext cx="1159" cy="422"/>
                  <a:chOff x="1310" y="2186"/>
                  <a:chExt cx="1159" cy="422"/>
                </a:xfrm>
              </p:grpSpPr>
              <p:sp>
                <p:nvSpPr>
                  <p:cNvPr id="58652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1338" y="2186"/>
                    <a:ext cx="1103" cy="42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653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1310" y="2186"/>
                    <a:ext cx="1159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377" name="Group 92"/>
              <p:cNvGrpSpPr>
                <a:grpSpLocks/>
              </p:cNvGrpSpPr>
              <p:nvPr/>
            </p:nvGrpSpPr>
            <p:grpSpPr bwMode="auto">
              <a:xfrm>
                <a:off x="2469" y="2186"/>
                <a:ext cx="1114" cy="422"/>
                <a:chOff x="2469" y="2186"/>
                <a:chExt cx="1114" cy="422"/>
              </a:xfrm>
            </p:grpSpPr>
            <p:sp>
              <p:nvSpPr>
                <p:cNvPr id="58646" name="Rectangle 93"/>
                <p:cNvSpPr>
                  <a:spLocks noChangeArrowheads="1"/>
                </p:cNvSpPr>
                <p:nvPr/>
              </p:nvSpPr>
              <p:spPr bwMode="auto">
                <a:xfrm>
                  <a:off x="2469" y="2186"/>
                  <a:ext cx="1114" cy="42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378" name="Group 94"/>
                <p:cNvGrpSpPr>
                  <a:grpSpLocks/>
                </p:cNvGrpSpPr>
                <p:nvPr/>
              </p:nvGrpSpPr>
              <p:grpSpPr bwMode="auto">
                <a:xfrm>
                  <a:off x="2469" y="2186"/>
                  <a:ext cx="1114" cy="422"/>
                  <a:chOff x="2469" y="2186"/>
                  <a:chExt cx="1114" cy="422"/>
                </a:xfrm>
              </p:grpSpPr>
              <p:sp>
                <p:nvSpPr>
                  <p:cNvPr id="58648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2497" y="2186"/>
                    <a:ext cx="1058" cy="422"/>
                  </a:xfrm>
                  <a:prstGeom prst="rect">
                    <a:avLst/>
                  </a:prstGeom>
                  <a:solidFill>
                    <a:srgbClr val="99CC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649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2469" y="2186"/>
                    <a:ext cx="1114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379" name="Group 97"/>
              <p:cNvGrpSpPr>
                <a:grpSpLocks/>
              </p:cNvGrpSpPr>
              <p:nvPr/>
            </p:nvGrpSpPr>
            <p:grpSpPr bwMode="auto">
              <a:xfrm>
                <a:off x="3583" y="2186"/>
                <a:ext cx="209" cy="422"/>
                <a:chOff x="3583" y="2186"/>
                <a:chExt cx="209" cy="422"/>
              </a:xfrm>
            </p:grpSpPr>
            <p:sp>
              <p:nvSpPr>
                <p:cNvPr id="58642" name="Rectangle 98"/>
                <p:cNvSpPr>
                  <a:spLocks noChangeArrowheads="1"/>
                </p:cNvSpPr>
                <p:nvPr/>
              </p:nvSpPr>
              <p:spPr bwMode="auto">
                <a:xfrm>
                  <a:off x="3583" y="2186"/>
                  <a:ext cx="209" cy="422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380" name="Group 99"/>
                <p:cNvGrpSpPr>
                  <a:grpSpLocks/>
                </p:cNvGrpSpPr>
                <p:nvPr/>
              </p:nvGrpSpPr>
              <p:grpSpPr bwMode="auto">
                <a:xfrm>
                  <a:off x="3583" y="2186"/>
                  <a:ext cx="209" cy="422"/>
                  <a:chOff x="3583" y="2186"/>
                  <a:chExt cx="209" cy="422"/>
                </a:xfrm>
              </p:grpSpPr>
              <p:sp>
                <p:nvSpPr>
                  <p:cNvPr id="58644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3611" y="2186"/>
                    <a:ext cx="153" cy="422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645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3583" y="2186"/>
                    <a:ext cx="209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381" name="Group 102"/>
              <p:cNvGrpSpPr>
                <a:grpSpLocks/>
              </p:cNvGrpSpPr>
              <p:nvPr/>
            </p:nvGrpSpPr>
            <p:grpSpPr bwMode="auto">
              <a:xfrm>
                <a:off x="3792" y="2186"/>
                <a:ext cx="206" cy="422"/>
                <a:chOff x="3792" y="2186"/>
                <a:chExt cx="206" cy="422"/>
              </a:xfrm>
            </p:grpSpPr>
            <p:sp>
              <p:nvSpPr>
                <p:cNvPr id="58638" name="Rectangle 103"/>
                <p:cNvSpPr>
                  <a:spLocks noChangeArrowheads="1"/>
                </p:cNvSpPr>
                <p:nvPr/>
              </p:nvSpPr>
              <p:spPr bwMode="auto">
                <a:xfrm>
                  <a:off x="3792" y="2186"/>
                  <a:ext cx="206" cy="422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382" name="Group 104"/>
                <p:cNvGrpSpPr>
                  <a:grpSpLocks/>
                </p:cNvGrpSpPr>
                <p:nvPr/>
              </p:nvGrpSpPr>
              <p:grpSpPr bwMode="auto">
                <a:xfrm>
                  <a:off x="3792" y="2186"/>
                  <a:ext cx="206" cy="422"/>
                  <a:chOff x="3792" y="2186"/>
                  <a:chExt cx="206" cy="422"/>
                </a:xfrm>
              </p:grpSpPr>
              <p:sp>
                <p:nvSpPr>
                  <p:cNvPr id="58640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3820" y="2186"/>
                    <a:ext cx="150" cy="422"/>
                  </a:xfrm>
                  <a:prstGeom prst="rect">
                    <a:avLst/>
                  </a:prstGeom>
                  <a:solidFill>
                    <a:srgbClr val="33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641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2186"/>
                    <a:ext cx="206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383" name="Group 107"/>
              <p:cNvGrpSpPr>
                <a:grpSpLocks/>
              </p:cNvGrpSpPr>
              <p:nvPr/>
            </p:nvGrpSpPr>
            <p:grpSpPr bwMode="auto">
              <a:xfrm>
                <a:off x="0" y="2608"/>
                <a:ext cx="948" cy="422"/>
                <a:chOff x="0" y="2608"/>
                <a:chExt cx="948" cy="422"/>
              </a:xfrm>
            </p:grpSpPr>
            <p:sp>
              <p:nvSpPr>
                <p:cNvPr id="58636" name="Rectangle 108"/>
                <p:cNvSpPr>
                  <a:spLocks noChangeArrowheads="1"/>
                </p:cNvSpPr>
                <p:nvPr/>
              </p:nvSpPr>
              <p:spPr bwMode="auto">
                <a:xfrm>
                  <a:off x="28" y="2608"/>
                  <a:ext cx="89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/>
                  <a:r>
                    <a:rPr lang="tr-TR" sz="1400" b="1"/>
                    <a:t>İ</a:t>
                  </a:r>
                  <a:r>
                    <a:rPr lang="tr-TR" sz="1400" b="1">
                      <a:cs typeface="Times New Roman" charset="0"/>
                    </a:rPr>
                    <a:t>spanya (C)</a:t>
                  </a:r>
                  <a:endParaRPr lang="en-US" sz="1200">
                    <a:latin typeface="Times New Roman" charset="0"/>
                    <a:cs typeface="Times New Roman" charset="0"/>
                  </a:endParaRPr>
                </a:p>
                <a:p>
                  <a:pPr algn="r" eaLnBrk="0" hangingPunct="0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58637" name="Rectangle 109"/>
                <p:cNvSpPr>
                  <a:spLocks noChangeArrowheads="1"/>
                </p:cNvSpPr>
                <p:nvPr/>
              </p:nvSpPr>
              <p:spPr bwMode="auto">
                <a:xfrm>
                  <a:off x="0" y="2608"/>
                  <a:ext cx="948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384" name="Group 110"/>
              <p:cNvGrpSpPr>
                <a:grpSpLocks/>
              </p:cNvGrpSpPr>
              <p:nvPr/>
            </p:nvGrpSpPr>
            <p:grpSpPr bwMode="auto">
              <a:xfrm>
                <a:off x="948" y="2608"/>
                <a:ext cx="641" cy="422"/>
                <a:chOff x="948" y="2608"/>
                <a:chExt cx="641" cy="422"/>
              </a:xfrm>
            </p:grpSpPr>
            <p:sp>
              <p:nvSpPr>
                <p:cNvPr id="58632" name="Rectangle 111"/>
                <p:cNvSpPr>
                  <a:spLocks noChangeArrowheads="1"/>
                </p:cNvSpPr>
                <p:nvPr/>
              </p:nvSpPr>
              <p:spPr bwMode="auto">
                <a:xfrm>
                  <a:off x="948" y="2608"/>
                  <a:ext cx="641" cy="4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385" name="Group 112"/>
                <p:cNvGrpSpPr>
                  <a:grpSpLocks/>
                </p:cNvGrpSpPr>
                <p:nvPr/>
              </p:nvGrpSpPr>
              <p:grpSpPr bwMode="auto">
                <a:xfrm>
                  <a:off x="948" y="2608"/>
                  <a:ext cx="641" cy="422"/>
                  <a:chOff x="948" y="2608"/>
                  <a:chExt cx="641" cy="422"/>
                </a:xfrm>
              </p:grpSpPr>
              <p:sp>
                <p:nvSpPr>
                  <p:cNvPr id="58634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976" y="2608"/>
                    <a:ext cx="585" cy="42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635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948" y="2608"/>
                    <a:ext cx="641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389" name="Group 115"/>
              <p:cNvGrpSpPr>
                <a:grpSpLocks/>
              </p:cNvGrpSpPr>
              <p:nvPr/>
            </p:nvGrpSpPr>
            <p:grpSpPr bwMode="auto">
              <a:xfrm>
                <a:off x="1589" y="2608"/>
                <a:ext cx="414" cy="422"/>
                <a:chOff x="1589" y="2608"/>
                <a:chExt cx="414" cy="422"/>
              </a:xfrm>
            </p:grpSpPr>
            <p:sp>
              <p:nvSpPr>
                <p:cNvPr id="5862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589" y="2608"/>
                  <a:ext cx="414" cy="42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395" name="Group 117"/>
                <p:cNvGrpSpPr>
                  <a:grpSpLocks/>
                </p:cNvGrpSpPr>
                <p:nvPr/>
              </p:nvGrpSpPr>
              <p:grpSpPr bwMode="auto">
                <a:xfrm>
                  <a:off x="1589" y="2608"/>
                  <a:ext cx="414" cy="422"/>
                  <a:chOff x="1589" y="2608"/>
                  <a:chExt cx="414" cy="422"/>
                </a:xfrm>
              </p:grpSpPr>
              <p:sp>
                <p:nvSpPr>
                  <p:cNvPr id="58630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1617" y="2608"/>
                    <a:ext cx="358" cy="42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631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1589" y="2608"/>
                    <a:ext cx="414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401" name="Group 120"/>
              <p:cNvGrpSpPr>
                <a:grpSpLocks/>
              </p:cNvGrpSpPr>
              <p:nvPr/>
            </p:nvGrpSpPr>
            <p:grpSpPr bwMode="auto">
              <a:xfrm>
                <a:off x="2003" y="2608"/>
                <a:ext cx="732" cy="422"/>
                <a:chOff x="2003" y="2608"/>
                <a:chExt cx="732" cy="422"/>
              </a:xfrm>
            </p:grpSpPr>
            <p:sp>
              <p:nvSpPr>
                <p:cNvPr id="58624" name="Rectangle 121"/>
                <p:cNvSpPr>
                  <a:spLocks noChangeArrowheads="1"/>
                </p:cNvSpPr>
                <p:nvPr/>
              </p:nvSpPr>
              <p:spPr bwMode="auto">
                <a:xfrm>
                  <a:off x="2003" y="2608"/>
                  <a:ext cx="732" cy="42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407" name="Group 122"/>
                <p:cNvGrpSpPr>
                  <a:grpSpLocks/>
                </p:cNvGrpSpPr>
                <p:nvPr/>
              </p:nvGrpSpPr>
              <p:grpSpPr bwMode="auto">
                <a:xfrm>
                  <a:off x="2003" y="2608"/>
                  <a:ext cx="732" cy="422"/>
                  <a:chOff x="2003" y="2608"/>
                  <a:chExt cx="732" cy="422"/>
                </a:xfrm>
              </p:grpSpPr>
              <p:sp>
                <p:nvSpPr>
                  <p:cNvPr id="58626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2031" y="2608"/>
                    <a:ext cx="676" cy="422"/>
                  </a:xfrm>
                  <a:prstGeom prst="rect">
                    <a:avLst/>
                  </a:prstGeom>
                  <a:solidFill>
                    <a:srgbClr val="99CC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627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2003" y="2608"/>
                    <a:ext cx="732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413" name="Group 125"/>
              <p:cNvGrpSpPr>
                <a:grpSpLocks/>
              </p:cNvGrpSpPr>
              <p:nvPr/>
            </p:nvGrpSpPr>
            <p:grpSpPr bwMode="auto">
              <a:xfrm>
                <a:off x="2735" y="2608"/>
                <a:ext cx="708" cy="422"/>
                <a:chOff x="2735" y="2608"/>
                <a:chExt cx="708" cy="422"/>
              </a:xfrm>
            </p:grpSpPr>
            <p:sp>
              <p:nvSpPr>
                <p:cNvPr id="58620" name="Rectangle 126"/>
                <p:cNvSpPr>
                  <a:spLocks noChangeArrowheads="1"/>
                </p:cNvSpPr>
                <p:nvPr/>
              </p:nvSpPr>
              <p:spPr bwMode="auto">
                <a:xfrm>
                  <a:off x="2735" y="2608"/>
                  <a:ext cx="708" cy="422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416" name="Group 127"/>
                <p:cNvGrpSpPr>
                  <a:grpSpLocks/>
                </p:cNvGrpSpPr>
                <p:nvPr/>
              </p:nvGrpSpPr>
              <p:grpSpPr bwMode="auto">
                <a:xfrm>
                  <a:off x="2735" y="2608"/>
                  <a:ext cx="708" cy="422"/>
                  <a:chOff x="2735" y="2608"/>
                  <a:chExt cx="708" cy="422"/>
                </a:xfrm>
              </p:grpSpPr>
              <p:sp>
                <p:nvSpPr>
                  <p:cNvPr id="58622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2763" y="2608"/>
                    <a:ext cx="652" cy="422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623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2735" y="2608"/>
                    <a:ext cx="708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418" name="Group 130"/>
              <p:cNvGrpSpPr>
                <a:grpSpLocks/>
              </p:cNvGrpSpPr>
              <p:nvPr/>
            </p:nvGrpSpPr>
            <p:grpSpPr bwMode="auto">
              <a:xfrm>
                <a:off x="3443" y="2608"/>
                <a:ext cx="555" cy="422"/>
                <a:chOff x="3443" y="2608"/>
                <a:chExt cx="555" cy="422"/>
              </a:xfrm>
            </p:grpSpPr>
            <p:sp>
              <p:nvSpPr>
                <p:cNvPr id="58616" name="Rectangle 131"/>
                <p:cNvSpPr>
                  <a:spLocks noChangeArrowheads="1"/>
                </p:cNvSpPr>
                <p:nvPr/>
              </p:nvSpPr>
              <p:spPr bwMode="auto">
                <a:xfrm>
                  <a:off x="3443" y="2608"/>
                  <a:ext cx="555" cy="422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419" name="Group 132"/>
                <p:cNvGrpSpPr>
                  <a:grpSpLocks/>
                </p:cNvGrpSpPr>
                <p:nvPr/>
              </p:nvGrpSpPr>
              <p:grpSpPr bwMode="auto">
                <a:xfrm>
                  <a:off x="3443" y="2608"/>
                  <a:ext cx="555" cy="422"/>
                  <a:chOff x="3443" y="2608"/>
                  <a:chExt cx="555" cy="422"/>
                </a:xfrm>
              </p:grpSpPr>
              <p:sp>
                <p:nvSpPr>
                  <p:cNvPr id="58618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3471" y="2608"/>
                    <a:ext cx="499" cy="422"/>
                  </a:xfrm>
                  <a:prstGeom prst="rect">
                    <a:avLst/>
                  </a:prstGeom>
                  <a:solidFill>
                    <a:srgbClr val="33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619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3443" y="2608"/>
                    <a:ext cx="555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420" name="Group 135"/>
              <p:cNvGrpSpPr>
                <a:grpSpLocks/>
              </p:cNvGrpSpPr>
              <p:nvPr/>
            </p:nvGrpSpPr>
            <p:grpSpPr bwMode="auto">
              <a:xfrm>
                <a:off x="0" y="3030"/>
                <a:ext cx="948" cy="422"/>
                <a:chOff x="0" y="3030"/>
                <a:chExt cx="948" cy="422"/>
              </a:xfrm>
            </p:grpSpPr>
            <p:sp>
              <p:nvSpPr>
                <p:cNvPr id="58614" name="Rectangle 136"/>
                <p:cNvSpPr>
                  <a:spLocks noChangeArrowheads="1"/>
                </p:cNvSpPr>
                <p:nvPr/>
              </p:nvSpPr>
              <p:spPr bwMode="auto">
                <a:xfrm>
                  <a:off x="28" y="3030"/>
                  <a:ext cx="89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/>
                  <a:r>
                    <a:rPr lang="tr-TR" sz="1400" b="1">
                      <a:cs typeface="Times New Roman" charset="0"/>
                    </a:rPr>
                    <a:t>Macaristan (B)</a:t>
                  </a:r>
                  <a:endParaRPr lang="en-US" sz="1200">
                    <a:latin typeface="Times New Roman" charset="0"/>
                    <a:cs typeface="Times New Roman" charset="0"/>
                  </a:endParaRPr>
                </a:p>
                <a:p>
                  <a:pPr algn="r" eaLnBrk="0" hangingPunct="0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58615" name="Rectangle 137"/>
                <p:cNvSpPr>
                  <a:spLocks noChangeArrowheads="1"/>
                </p:cNvSpPr>
                <p:nvPr/>
              </p:nvSpPr>
              <p:spPr bwMode="auto">
                <a:xfrm>
                  <a:off x="0" y="3030"/>
                  <a:ext cx="948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421" name="Group 138"/>
              <p:cNvGrpSpPr>
                <a:grpSpLocks/>
              </p:cNvGrpSpPr>
              <p:nvPr/>
            </p:nvGrpSpPr>
            <p:grpSpPr bwMode="auto">
              <a:xfrm>
                <a:off x="948" y="3030"/>
                <a:ext cx="1229" cy="422"/>
                <a:chOff x="948" y="3030"/>
                <a:chExt cx="1229" cy="422"/>
              </a:xfrm>
            </p:grpSpPr>
            <p:sp>
              <p:nvSpPr>
                <p:cNvPr id="58610" name="Rectangle 139"/>
                <p:cNvSpPr>
                  <a:spLocks noChangeArrowheads="1"/>
                </p:cNvSpPr>
                <p:nvPr/>
              </p:nvSpPr>
              <p:spPr bwMode="auto">
                <a:xfrm>
                  <a:off x="948" y="3030"/>
                  <a:ext cx="1229" cy="4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422" name="Group 140"/>
                <p:cNvGrpSpPr>
                  <a:grpSpLocks/>
                </p:cNvGrpSpPr>
                <p:nvPr/>
              </p:nvGrpSpPr>
              <p:grpSpPr bwMode="auto">
                <a:xfrm>
                  <a:off x="948" y="3030"/>
                  <a:ext cx="1229" cy="422"/>
                  <a:chOff x="948" y="3030"/>
                  <a:chExt cx="1229" cy="422"/>
                </a:xfrm>
              </p:grpSpPr>
              <p:sp>
                <p:nvSpPr>
                  <p:cNvPr id="58612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976" y="3030"/>
                    <a:ext cx="1173" cy="42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613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948" y="3030"/>
                    <a:ext cx="1229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423" name="Group 143"/>
              <p:cNvGrpSpPr>
                <a:grpSpLocks/>
              </p:cNvGrpSpPr>
              <p:nvPr/>
            </p:nvGrpSpPr>
            <p:grpSpPr bwMode="auto">
              <a:xfrm>
                <a:off x="2177" y="3030"/>
                <a:ext cx="206" cy="422"/>
                <a:chOff x="2177" y="3030"/>
                <a:chExt cx="206" cy="422"/>
              </a:xfrm>
            </p:grpSpPr>
            <p:sp>
              <p:nvSpPr>
                <p:cNvPr id="5860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177" y="3030"/>
                  <a:ext cx="206" cy="42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424" name="Group 145"/>
                <p:cNvGrpSpPr>
                  <a:grpSpLocks/>
                </p:cNvGrpSpPr>
                <p:nvPr/>
              </p:nvGrpSpPr>
              <p:grpSpPr bwMode="auto">
                <a:xfrm>
                  <a:off x="2177" y="3030"/>
                  <a:ext cx="206" cy="422"/>
                  <a:chOff x="2177" y="3030"/>
                  <a:chExt cx="206" cy="422"/>
                </a:xfrm>
              </p:grpSpPr>
              <p:sp>
                <p:nvSpPr>
                  <p:cNvPr id="58608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205" y="3030"/>
                    <a:ext cx="150" cy="42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609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2177" y="3030"/>
                    <a:ext cx="206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425" name="Group 148"/>
              <p:cNvGrpSpPr>
                <a:grpSpLocks/>
              </p:cNvGrpSpPr>
              <p:nvPr/>
            </p:nvGrpSpPr>
            <p:grpSpPr bwMode="auto">
              <a:xfrm>
                <a:off x="2383" y="3030"/>
                <a:ext cx="902" cy="422"/>
                <a:chOff x="2383" y="3030"/>
                <a:chExt cx="902" cy="422"/>
              </a:xfrm>
            </p:grpSpPr>
            <p:sp>
              <p:nvSpPr>
                <p:cNvPr id="58602" name="Rectangle 149"/>
                <p:cNvSpPr>
                  <a:spLocks noChangeArrowheads="1"/>
                </p:cNvSpPr>
                <p:nvPr/>
              </p:nvSpPr>
              <p:spPr bwMode="auto">
                <a:xfrm>
                  <a:off x="2383" y="3030"/>
                  <a:ext cx="902" cy="42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426" name="Group 150"/>
                <p:cNvGrpSpPr>
                  <a:grpSpLocks/>
                </p:cNvGrpSpPr>
                <p:nvPr/>
              </p:nvGrpSpPr>
              <p:grpSpPr bwMode="auto">
                <a:xfrm>
                  <a:off x="2383" y="3030"/>
                  <a:ext cx="902" cy="422"/>
                  <a:chOff x="2383" y="3030"/>
                  <a:chExt cx="902" cy="422"/>
                </a:xfrm>
              </p:grpSpPr>
              <p:sp>
                <p:nvSpPr>
                  <p:cNvPr id="58604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2411" y="3030"/>
                    <a:ext cx="846" cy="422"/>
                  </a:xfrm>
                  <a:prstGeom prst="rect">
                    <a:avLst/>
                  </a:prstGeom>
                  <a:solidFill>
                    <a:srgbClr val="99CC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605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2383" y="3030"/>
                    <a:ext cx="902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427" name="Group 153"/>
              <p:cNvGrpSpPr>
                <a:grpSpLocks/>
              </p:cNvGrpSpPr>
              <p:nvPr/>
            </p:nvGrpSpPr>
            <p:grpSpPr bwMode="auto">
              <a:xfrm>
                <a:off x="3285" y="3030"/>
                <a:ext cx="507" cy="422"/>
                <a:chOff x="3285" y="3030"/>
                <a:chExt cx="507" cy="422"/>
              </a:xfrm>
            </p:grpSpPr>
            <p:sp>
              <p:nvSpPr>
                <p:cNvPr id="58598" name="Rectangle 154"/>
                <p:cNvSpPr>
                  <a:spLocks noChangeArrowheads="1"/>
                </p:cNvSpPr>
                <p:nvPr/>
              </p:nvSpPr>
              <p:spPr bwMode="auto">
                <a:xfrm>
                  <a:off x="3285" y="3030"/>
                  <a:ext cx="507" cy="422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428" name="Group 155"/>
                <p:cNvGrpSpPr>
                  <a:grpSpLocks/>
                </p:cNvGrpSpPr>
                <p:nvPr/>
              </p:nvGrpSpPr>
              <p:grpSpPr bwMode="auto">
                <a:xfrm>
                  <a:off x="3285" y="3030"/>
                  <a:ext cx="507" cy="422"/>
                  <a:chOff x="3285" y="3030"/>
                  <a:chExt cx="507" cy="422"/>
                </a:xfrm>
              </p:grpSpPr>
              <p:sp>
                <p:nvSpPr>
                  <p:cNvPr id="58600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3313" y="3030"/>
                    <a:ext cx="451" cy="422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601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3285" y="3030"/>
                    <a:ext cx="507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429" name="Group 158"/>
              <p:cNvGrpSpPr>
                <a:grpSpLocks/>
              </p:cNvGrpSpPr>
              <p:nvPr/>
            </p:nvGrpSpPr>
            <p:grpSpPr bwMode="auto">
              <a:xfrm>
                <a:off x="3792" y="3030"/>
                <a:ext cx="206" cy="422"/>
                <a:chOff x="3792" y="3030"/>
                <a:chExt cx="206" cy="422"/>
              </a:xfrm>
            </p:grpSpPr>
            <p:sp>
              <p:nvSpPr>
                <p:cNvPr id="58594" name="Rectangle 159"/>
                <p:cNvSpPr>
                  <a:spLocks noChangeArrowheads="1"/>
                </p:cNvSpPr>
                <p:nvPr/>
              </p:nvSpPr>
              <p:spPr bwMode="auto">
                <a:xfrm>
                  <a:off x="3792" y="3030"/>
                  <a:ext cx="206" cy="422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430" name="Group 160"/>
                <p:cNvGrpSpPr>
                  <a:grpSpLocks/>
                </p:cNvGrpSpPr>
                <p:nvPr/>
              </p:nvGrpSpPr>
              <p:grpSpPr bwMode="auto">
                <a:xfrm>
                  <a:off x="3792" y="3030"/>
                  <a:ext cx="206" cy="422"/>
                  <a:chOff x="3792" y="3030"/>
                  <a:chExt cx="206" cy="422"/>
                </a:xfrm>
              </p:grpSpPr>
              <p:sp>
                <p:nvSpPr>
                  <p:cNvPr id="58596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3820" y="3030"/>
                    <a:ext cx="150" cy="422"/>
                  </a:xfrm>
                  <a:prstGeom prst="rect">
                    <a:avLst/>
                  </a:prstGeom>
                  <a:solidFill>
                    <a:srgbClr val="33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597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030"/>
                    <a:ext cx="206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431" name="Group 163"/>
              <p:cNvGrpSpPr>
                <a:grpSpLocks/>
              </p:cNvGrpSpPr>
              <p:nvPr/>
            </p:nvGrpSpPr>
            <p:grpSpPr bwMode="auto">
              <a:xfrm>
                <a:off x="0" y="3452"/>
                <a:ext cx="948" cy="422"/>
                <a:chOff x="0" y="3452"/>
                <a:chExt cx="948" cy="422"/>
              </a:xfrm>
            </p:grpSpPr>
            <p:sp>
              <p:nvSpPr>
                <p:cNvPr id="58592" name="Rectangle 164"/>
                <p:cNvSpPr>
                  <a:spLocks noChangeArrowheads="1"/>
                </p:cNvSpPr>
                <p:nvPr/>
              </p:nvSpPr>
              <p:spPr bwMode="auto">
                <a:xfrm>
                  <a:off x="28" y="3452"/>
                  <a:ext cx="89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/>
                  <a:r>
                    <a:rPr lang="tr-TR" sz="1400" b="1">
                      <a:cs typeface="Times New Roman" charset="0"/>
                    </a:rPr>
                    <a:t>Türkiye (D)</a:t>
                  </a:r>
                  <a:endParaRPr lang="en-US" sz="1200">
                    <a:latin typeface="Times New Roman" charset="0"/>
                    <a:cs typeface="Times New Roman" charset="0"/>
                  </a:endParaRPr>
                </a:p>
                <a:p>
                  <a:pPr algn="r" eaLnBrk="0" hangingPunct="0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58593" name="Rectangle 165"/>
                <p:cNvSpPr>
                  <a:spLocks noChangeArrowheads="1"/>
                </p:cNvSpPr>
                <p:nvPr/>
              </p:nvSpPr>
              <p:spPr bwMode="auto">
                <a:xfrm>
                  <a:off x="0" y="3452"/>
                  <a:ext cx="948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464" name="Group 166"/>
              <p:cNvGrpSpPr>
                <a:grpSpLocks/>
              </p:cNvGrpSpPr>
              <p:nvPr/>
            </p:nvGrpSpPr>
            <p:grpSpPr bwMode="auto">
              <a:xfrm>
                <a:off x="948" y="3452"/>
                <a:ext cx="1787" cy="422"/>
                <a:chOff x="948" y="3452"/>
                <a:chExt cx="1787" cy="422"/>
              </a:xfrm>
            </p:grpSpPr>
            <p:sp>
              <p:nvSpPr>
                <p:cNvPr id="58588" name="Rectangle 167"/>
                <p:cNvSpPr>
                  <a:spLocks noChangeArrowheads="1"/>
                </p:cNvSpPr>
                <p:nvPr/>
              </p:nvSpPr>
              <p:spPr bwMode="auto">
                <a:xfrm>
                  <a:off x="948" y="3452"/>
                  <a:ext cx="1787" cy="4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465" name="Group 168"/>
                <p:cNvGrpSpPr>
                  <a:grpSpLocks/>
                </p:cNvGrpSpPr>
                <p:nvPr/>
              </p:nvGrpSpPr>
              <p:grpSpPr bwMode="auto">
                <a:xfrm>
                  <a:off x="948" y="3452"/>
                  <a:ext cx="1787" cy="422"/>
                  <a:chOff x="948" y="3452"/>
                  <a:chExt cx="1787" cy="422"/>
                </a:xfrm>
              </p:grpSpPr>
              <p:sp>
                <p:nvSpPr>
                  <p:cNvPr id="58590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976" y="3452"/>
                    <a:ext cx="1731" cy="42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591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948" y="3452"/>
                    <a:ext cx="1787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466" name="Group 171"/>
              <p:cNvGrpSpPr>
                <a:grpSpLocks/>
              </p:cNvGrpSpPr>
              <p:nvPr/>
            </p:nvGrpSpPr>
            <p:grpSpPr bwMode="auto">
              <a:xfrm>
                <a:off x="2735" y="3452"/>
                <a:ext cx="252" cy="422"/>
                <a:chOff x="2735" y="3452"/>
                <a:chExt cx="252" cy="422"/>
              </a:xfrm>
            </p:grpSpPr>
            <p:sp>
              <p:nvSpPr>
                <p:cNvPr id="58584" name="Rectangle 172"/>
                <p:cNvSpPr>
                  <a:spLocks noChangeArrowheads="1"/>
                </p:cNvSpPr>
                <p:nvPr/>
              </p:nvSpPr>
              <p:spPr bwMode="auto">
                <a:xfrm>
                  <a:off x="2735" y="3452"/>
                  <a:ext cx="252" cy="42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467" name="Group 173"/>
                <p:cNvGrpSpPr>
                  <a:grpSpLocks/>
                </p:cNvGrpSpPr>
                <p:nvPr/>
              </p:nvGrpSpPr>
              <p:grpSpPr bwMode="auto">
                <a:xfrm>
                  <a:off x="2735" y="3452"/>
                  <a:ext cx="252" cy="422"/>
                  <a:chOff x="2735" y="3452"/>
                  <a:chExt cx="252" cy="422"/>
                </a:xfrm>
              </p:grpSpPr>
              <p:sp>
                <p:nvSpPr>
                  <p:cNvPr id="58586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2763" y="3452"/>
                    <a:ext cx="196" cy="42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587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2735" y="3452"/>
                    <a:ext cx="252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468" name="Group 176"/>
              <p:cNvGrpSpPr>
                <a:grpSpLocks/>
              </p:cNvGrpSpPr>
              <p:nvPr/>
            </p:nvGrpSpPr>
            <p:grpSpPr bwMode="auto">
              <a:xfrm>
                <a:off x="2987" y="3452"/>
                <a:ext cx="206" cy="422"/>
                <a:chOff x="2987" y="3452"/>
                <a:chExt cx="206" cy="422"/>
              </a:xfrm>
            </p:grpSpPr>
            <p:sp>
              <p:nvSpPr>
                <p:cNvPr id="58580" name="Rectangle 177"/>
                <p:cNvSpPr>
                  <a:spLocks noChangeArrowheads="1"/>
                </p:cNvSpPr>
                <p:nvPr/>
              </p:nvSpPr>
              <p:spPr bwMode="auto">
                <a:xfrm>
                  <a:off x="2987" y="3452"/>
                  <a:ext cx="206" cy="42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469" name="Group 178"/>
                <p:cNvGrpSpPr>
                  <a:grpSpLocks/>
                </p:cNvGrpSpPr>
                <p:nvPr/>
              </p:nvGrpSpPr>
              <p:grpSpPr bwMode="auto">
                <a:xfrm>
                  <a:off x="2987" y="3452"/>
                  <a:ext cx="206" cy="422"/>
                  <a:chOff x="2987" y="3452"/>
                  <a:chExt cx="206" cy="422"/>
                </a:xfrm>
              </p:grpSpPr>
              <p:sp>
                <p:nvSpPr>
                  <p:cNvPr id="58582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3015" y="3452"/>
                    <a:ext cx="150" cy="422"/>
                  </a:xfrm>
                  <a:prstGeom prst="rect">
                    <a:avLst/>
                  </a:prstGeom>
                  <a:solidFill>
                    <a:srgbClr val="99CC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583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2987" y="3452"/>
                    <a:ext cx="206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470" name="Group 181"/>
              <p:cNvGrpSpPr>
                <a:grpSpLocks/>
              </p:cNvGrpSpPr>
              <p:nvPr/>
            </p:nvGrpSpPr>
            <p:grpSpPr bwMode="auto">
              <a:xfrm>
                <a:off x="3193" y="3452"/>
                <a:ext cx="390" cy="422"/>
                <a:chOff x="3193" y="3452"/>
                <a:chExt cx="390" cy="422"/>
              </a:xfrm>
            </p:grpSpPr>
            <p:sp>
              <p:nvSpPr>
                <p:cNvPr id="58576" name="Rectangle 182"/>
                <p:cNvSpPr>
                  <a:spLocks noChangeArrowheads="1"/>
                </p:cNvSpPr>
                <p:nvPr/>
              </p:nvSpPr>
              <p:spPr bwMode="auto">
                <a:xfrm>
                  <a:off x="3193" y="3452"/>
                  <a:ext cx="390" cy="422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471" name="Group 183"/>
                <p:cNvGrpSpPr>
                  <a:grpSpLocks/>
                </p:cNvGrpSpPr>
                <p:nvPr/>
              </p:nvGrpSpPr>
              <p:grpSpPr bwMode="auto">
                <a:xfrm>
                  <a:off x="3193" y="3452"/>
                  <a:ext cx="390" cy="422"/>
                  <a:chOff x="3193" y="3452"/>
                  <a:chExt cx="390" cy="422"/>
                </a:xfrm>
              </p:grpSpPr>
              <p:sp>
                <p:nvSpPr>
                  <p:cNvPr id="58578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3221" y="3452"/>
                    <a:ext cx="334" cy="422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579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3193" y="3452"/>
                    <a:ext cx="390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472" name="Group 186"/>
              <p:cNvGrpSpPr>
                <a:grpSpLocks/>
              </p:cNvGrpSpPr>
              <p:nvPr/>
            </p:nvGrpSpPr>
            <p:grpSpPr bwMode="auto">
              <a:xfrm>
                <a:off x="3583" y="3452"/>
                <a:ext cx="415" cy="422"/>
                <a:chOff x="3583" y="3452"/>
                <a:chExt cx="415" cy="422"/>
              </a:xfrm>
            </p:grpSpPr>
            <p:sp>
              <p:nvSpPr>
                <p:cNvPr id="58572" name="Rectangle 187"/>
                <p:cNvSpPr>
                  <a:spLocks noChangeArrowheads="1"/>
                </p:cNvSpPr>
                <p:nvPr/>
              </p:nvSpPr>
              <p:spPr bwMode="auto">
                <a:xfrm>
                  <a:off x="3583" y="3452"/>
                  <a:ext cx="415" cy="422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473" name="Group 188"/>
                <p:cNvGrpSpPr>
                  <a:grpSpLocks/>
                </p:cNvGrpSpPr>
                <p:nvPr/>
              </p:nvGrpSpPr>
              <p:grpSpPr bwMode="auto">
                <a:xfrm>
                  <a:off x="3583" y="3452"/>
                  <a:ext cx="415" cy="422"/>
                  <a:chOff x="3583" y="3452"/>
                  <a:chExt cx="415" cy="422"/>
                </a:xfrm>
              </p:grpSpPr>
              <p:sp>
                <p:nvSpPr>
                  <p:cNvPr id="58574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3611" y="3452"/>
                    <a:ext cx="359" cy="422"/>
                  </a:xfrm>
                  <a:prstGeom prst="rect">
                    <a:avLst/>
                  </a:prstGeom>
                  <a:solidFill>
                    <a:srgbClr val="33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575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3583" y="3452"/>
                    <a:ext cx="415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474" name="Group 191"/>
              <p:cNvGrpSpPr>
                <a:grpSpLocks/>
              </p:cNvGrpSpPr>
              <p:nvPr/>
            </p:nvGrpSpPr>
            <p:grpSpPr bwMode="auto">
              <a:xfrm>
                <a:off x="0" y="3874"/>
                <a:ext cx="948" cy="422"/>
                <a:chOff x="0" y="3874"/>
                <a:chExt cx="948" cy="422"/>
              </a:xfrm>
            </p:grpSpPr>
            <p:sp>
              <p:nvSpPr>
                <p:cNvPr id="58570" name="Rectangle 192"/>
                <p:cNvSpPr>
                  <a:spLocks noChangeArrowheads="1"/>
                </p:cNvSpPr>
                <p:nvPr/>
              </p:nvSpPr>
              <p:spPr bwMode="auto">
                <a:xfrm>
                  <a:off x="28" y="3874"/>
                  <a:ext cx="89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/>
                  <a:r>
                    <a:rPr lang="tr-TR" sz="1400" b="1">
                      <a:cs typeface="Times New Roman" charset="0"/>
                    </a:rPr>
                    <a:t>*Almanya (E)</a:t>
                  </a:r>
                  <a:endParaRPr lang="en-US" sz="1200">
                    <a:latin typeface="Times New Roman" charset="0"/>
                    <a:cs typeface="Times New Roman" charset="0"/>
                  </a:endParaRPr>
                </a:p>
                <a:p>
                  <a:pPr algn="r" eaLnBrk="0" hangingPunct="0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58571" name="Rectangle 193"/>
                <p:cNvSpPr>
                  <a:spLocks noChangeArrowheads="1"/>
                </p:cNvSpPr>
                <p:nvPr/>
              </p:nvSpPr>
              <p:spPr bwMode="auto">
                <a:xfrm>
                  <a:off x="0" y="3874"/>
                  <a:ext cx="948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475" name="Group 194"/>
              <p:cNvGrpSpPr>
                <a:grpSpLocks/>
              </p:cNvGrpSpPr>
              <p:nvPr/>
            </p:nvGrpSpPr>
            <p:grpSpPr bwMode="auto">
              <a:xfrm>
                <a:off x="948" y="3874"/>
                <a:ext cx="2437" cy="422"/>
                <a:chOff x="948" y="3874"/>
                <a:chExt cx="2437" cy="422"/>
              </a:xfrm>
            </p:grpSpPr>
            <p:sp>
              <p:nvSpPr>
                <p:cNvPr id="58566" name="Rectangle 195"/>
                <p:cNvSpPr>
                  <a:spLocks noChangeArrowheads="1"/>
                </p:cNvSpPr>
                <p:nvPr/>
              </p:nvSpPr>
              <p:spPr bwMode="auto">
                <a:xfrm>
                  <a:off x="948" y="3874"/>
                  <a:ext cx="2437" cy="4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476" name="Group 196"/>
                <p:cNvGrpSpPr>
                  <a:grpSpLocks/>
                </p:cNvGrpSpPr>
                <p:nvPr/>
              </p:nvGrpSpPr>
              <p:grpSpPr bwMode="auto">
                <a:xfrm>
                  <a:off x="948" y="3874"/>
                  <a:ext cx="2437" cy="422"/>
                  <a:chOff x="948" y="3874"/>
                  <a:chExt cx="2437" cy="422"/>
                </a:xfrm>
              </p:grpSpPr>
              <p:sp>
                <p:nvSpPr>
                  <p:cNvPr id="58568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976" y="3874"/>
                    <a:ext cx="2381" cy="42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569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948" y="3874"/>
                    <a:ext cx="2437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477" name="Group 199"/>
              <p:cNvGrpSpPr>
                <a:grpSpLocks/>
              </p:cNvGrpSpPr>
              <p:nvPr/>
            </p:nvGrpSpPr>
            <p:grpSpPr bwMode="auto">
              <a:xfrm>
                <a:off x="3385" y="3874"/>
                <a:ext cx="299" cy="422"/>
                <a:chOff x="3385" y="3874"/>
                <a:chExt cx="299" cy="422"/>
              </a:xfrm>
            </p:grpSpPr>
            <p:sp>
              <p:nvSpPr>
                <p:cNvPr id="58562" name="Rectangle 200"/>
                <p:cNvSpPr>
                  <a:spLocks noChangeArrowheads="1"/>
                </p:cNvSpPr>
                <p:nvPr/>
              </p:nvSpPr>
              <p:spPr bwMode="auto">
                <a:xfrm>
                  <a:off x="3385" y="3874"/>
                  <a:ext cx="299" cy="42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478" name="Group 201"/>
                <p:cNvGrpSpPr>
                  <a:grpSpLocks/>
                </p:cNvGrpSpPr>
                <p:nvPr/>
              </p:nvGrpSpPr>
              <p:grpSpPr bwMode="auto">
                <a:xfrm>
                  <a:off x="3385" y="3874"/>
                  <a:ext cx="299" cy="422"/>
                  <a:chOff x="3385" y="3874"/>
                  <a:chExt cx="299" cy="422"/>
                </a:xfrm>
              </p:grpSpPr>
              <p:sp>
                <p:nvSpPr>
                  <p:cNvPr id="58564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3413" y="3874"/>
                    <a:ext cx="243" cy="42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565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3385" y="3874"/>
                    <a:ext cx="299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479" name="Group 204"/>
              <p:cNvGrpSpPr>
                <a:grpSpLocks/>
              </p:cNvGrpSpPr>
              <p:nvPr/>
            </p:nvGrpSpPr>
            <p:grpSpPr bwMode="auto">
              <a:xfrm>
                <a:off x="3684" y="3874"/>
                <a:ext cx="314" cy="422"/>
                <a:chOff x="3684" y="3874"/>
                <a:chExt cx="314" cy="422"/>
              </a:xfrm>
            </p:grpSpPr>
            <p:sp>
              <p:nvSpPr>
                <p:cNvPr id="58558" name="Rectangle 205"/>
                <p:cNvSpPr>
                  <a:spLocks noChangeArrowheads="1"/>
                </p:cNvSpPr>
                <p:nvPr/>
              </p:nvSpPr>
              <p:spPr bwMode="auto">
                <a:xfrm>
                  <a:off x="3684" y="3874"/>
                  <a:ext cx="314" cy="422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480" name="Group 206"/>
                <p:cNvGrpSpPr>
                  <a:grpSpLocks/>
                </p:cNvGrpSpPr>
                <p:nvPr/>
              </p:nvGrpSpPr>
              <p:grpSpPr bwMode="auto">
                <a:xfrm>
                  <a:off x="3684" y="3874"/>
                  <a:ext cx="314" cy="422"/>
                  <a:chOff x="3684" y="3874"/>
                  <a:chExt cx="314" cy="422"/>
                </a:xfrm>
              </p:grpSpPr>
              <p:sp>
                <p:nvSpPr>
                  <p:cNvPr id="58560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3712" y="3874"/>
                    <a:ext cx="258" cy="422"/>
                  </a:xfrm>
                  <a:prstGeom prst="rect">
                    <a:avLst/>
                  </a:prstGeom>
                  <a:solidFill>
                    <a:srgbClr val="33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561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3684" y="3874"/>
                    <a:ext cx="314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481" name="Group 209"/>
              <p:cNvGrpSpPr>
                <a:grpSpLocks/>
              </p:cNvGrpSpPr>
              <p:nvPr/>
            </p:nvGrpSpPr>
            <p:grpSpPr bwMode="auto">
              <a:xfrm>
                <a:off x="0" y="4296"/>
                <a:ext cx="948" cy="556"/>
                <a:chOff x="0" y="4296"/>
                <a:chExt cx="948" cy="556"/>
              </a:xfrm>
            </p:grpSpPr>
            <p:sp>
              <p:nvSpPr>
                <p:cNvPr id="58556" name="Rectangle 210"/>
                <p:cNvSpPr>
                  <a:spLocks noChangeArrowheads="1"/>
                </p:cNvSpPr>
                <p:nvPr/>
              </p:nvSpPr>
              <p:spPr bwMode="auto">
                <a:xfrm>
                  <a:off x="28" y="4296"/>
                  <a:ext cx="892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/>
                  <a:r>
                    <a:rPr lang="tr-TR" sz="1400" b="1" i="1">
                      <a:solidFill>
                        <a:srgbClr val="000066"/>
                      </a:solidFill>
                      <a:cs typeface="Times New Roman" charset="0"/>
                    </a:rPr>
                    <a:t>     %0</a:t>
                  </a:r>
                  <a:endParaRPr lang="en-US" sz="1200">
                    <a:solidFill>
                      <a:srgbClr val="000066"/>
                    </a:solidFill>
                    <a:latin typeface="Times New Roman" charset="0"/>
                    <a:cs typeface="Times New Roman" charset="0"/>
                  </a:endParaRPr>
                </a:p>
                <a:p>
                  <a:pPr algn="r" eaLnBrk="0" hangingPunct="0"/>
                  <a:endParaRPr lang="en-US" sz="2400">
                    <a:solidFill>
                      <a:srgbClr val="000066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58557" name="Rectangle 211"/>
                <p:cNvSpPr>
                  <a:spLocks noChangeArrowheads="1"/>
                </p:cNvSpPr>
                <p:nvPr/>
              </p:nvSpPr>
              <p:spPr bwMode="auto">
                <a:xfrm>
                  <a:off x="0" y="4296"/>
                  <a:ext cx="948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482" name="Group 212"/>
              <p:cNvGrpSpPr>
                <a:grpSpLocks/>
              </p:cNvGrpSpPr>
              <p:nvPr/>
            </p:nvGrpSpPr>
            <p:grpSpPr bwMode="auto">
              <a:xfrm>
                <a:off x="948" y="4296"/>
                <a:ext cx="740" cy="556"/>
                <a:chOff x="948" y="4296"/>
                <a:chExt cx="740" cy="556"/>
              </a:xfrm>
            </p:grpSpPr>
            <p:sp>
              <p:nvSpPr>
                <p:cNvPr id="58554" name="Rectangle 213"/>
                <p:cNvSpPr>
                  <a:spLocks noChangeArrowheads="1"/>
                </p:cNvSpPr>
                <p:nvPr/>
              </p:nvSpPr>
              <p:spPr bwMode="auto">
                <a:xfrm>
                  <a:off x="976" y="4296"/>
                  <a:ext cx="684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tr-TR" sz="1400" b="1" i="1">
                      <a:solidFill>
                        <a:srgbClr val="000066"/>
                      </a:solidFill>
                      <a:cs typeface="Times New Roman" charset="0"/>
                    </a:rPr>
                    <a:t>      </a:t>
                  </a:r>
                  <a:r>
                    <a:rPr lang="tr-TR" sz="1400" b="1" i="1">
                      <a:solidFill>
                        <a:srgbClr val="000066"/>
                      </a:solidFill>
                    </a:rPr>
                    <a:t>     </a:t>
                  </a:r>
                  <a:r>
                    <a:rPr lang="tr-TR" sz="1400" b="1" i="1">
                      <a:solidFill>
                        <a:srgbClr val="000066"/>
                      </a:solidFill>
                      <a:cs typeface="Times New Roman" charset="0"/>
                    </a:rPr>
                    <a:t>%20</a:t>
                  </a:r>
                  <a:endParaRPr lang="en-US" sz="1200">
                    <a:solidFill>
                      <a:srgbClr val="000066"/>
                    </a:solidFill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en-US" sz="2400">
                    <a:solidFill>
                      <a:srgbClr val="000066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58555" name="Rectangle 214"/>
                <p:cNvSpPr>
                  <a:spLocks noChangeArrowheads="1"/>
                </p:cNvSpPr>
                <p:nvPr/>
              </p:nvSpPr>
              <p:spPr bwMode="auto">
                <a:xfrm>
                  <a:off x="948" y="4296"/>
                  <a:ext cx="740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483" name="Group 215"/>
              <p:cNvGrpSpPr>
                <a:grpSpLocks/>
              </p:cNvGrpSpPr>
              <p:nvPr/>
            </p:nvGrpSpPr>
            <p:grpSpPr bwMode="auto">
              <a:xfrm>
                <a:off x="1688" y="4296"/>
                <a:ext cx="489" cy="556"/>
                <a:chOff x="1688" y="4296"/>
                <a:chExt cx="489" cy="556"/>
              </a:xfrm>
            </p:grpSpPr>
            <p:sp>
              <p:nvSpPr>
                <p:cNvPr id="58552" name="Rectangle 216"/>
                <p:cNvSpPr>
                  <a:spLocks noChangeArrowheads="1"/>
                </p:cNvSpPr>
                <p:nvPr/>
              </p:nvSpPr>
              <p:spPr bwMode="auto">
                <a:xfrm>
                  <a:off x="1716" y="4296"/>
                  <a:ext cx="433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tr-TR" sz="1400" b="1" i="1">
                      <a:solidFill>
                        <a:srgbClr val="000066"/>
                      </a:solidFill>
                    </a:rPr>
                    <a:t>   </a:t>
                  </a:r>
                  <a:r>
                    <a:rPr lang="tr-TR" sz="1400" b="1" i="1">
                      <a:solidFill>
                        <a:srgbClr val="000066"/>
                      </a:solidFill>
                      <a:cs typeface="Times New Roman" charset="0"/>
                    </a:rPr>
                    <a:t>%40</a:t>
                  </a:r>
                  <a:endParaRPr lang="en-US" sz="1200">
                    <a:solidFill>
                      <a:srgbClr val="000066"/>
                    </a:solidFill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en-US" sz="2400">
                    <a:solidFill>
                      <a:srgbClr val="000066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58553" name="Rectangle 217"/>
                <p:cNvSpPr>
                  <a:spLocks noChangeArrowheads="1"/>
                </p:cNvSpPr>
                <p:nvPr/>
              </p:nvSpPr>
              <p:spPr bwMode="auto">
                <a:xfrm>
                  <a:off x="1688" y="4296"/>
                  <a:ext cx="489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484" name="Group 218"/>
              <p:cNvGrpSpPr>
                <a:grpSpLocks/>
              </p:cNvGrpSpPr>
              <p:nvPr/>
            </p:nvGrpSpPr>
            <p:grpSpPr bwMode="auto">
              <a:xfrm>
                <a:off x="2177" y="4296"/>
                <a:ext cx="558" cy="556"/>
                <a:chOff x="2177" y="4296"/>
                <a:chExt cx="558" cy="556"/>
              </a:xfrm>
            </p:grpSpPr>
            <p:sp>
              <p:nvSpPr>
                <p:cNvPr id="58550" name="Rectangle 219"/>
                <p:cNvSpPr>
                  <a:spLocks noChangeArrowheads="1"/>
                </p:cNvSpPr>
                <p:nvPr/>
              </p:nvSpPr>
              <p:spPr bwMode="auto">
                <a:xfrm>
                  <a:off x="2205" y="4296"/>
                  <a:ext cx="502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tr-TR" sz="1400" b="1" i="1">
                      <a:solidFill>
                        <a:srgbClr val="000066"/>
                      </a:solidFill>
                    </a:rPr>
                    <a:t>     </a:t>
                  </a:r>
                  <a:r>
                    <a:rPr lang="tr-TR" sz="1400" b="1" i="1">
                      <a:solidFill>
                        <a:srgbClr val="000066"/>
                      </a:solidFill>
                      <a:cs typeface="Times New Roman" charset="0"/>
                    </a:rPr>
                    <a:t>%60</a:t>
                  </a:r>
                  <a:endParaRPr lang="en-US" sz="1200">
                    <a:solidFill>
                      <a:srgbClr val="000066"/>
                    </a:solidFill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en-US" sz="2400">
                    <a:solidFill>
                      <a:srgbClr val="000066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58551" name="Rectangle 220"/>
                <p:cNvSpPr>
                  <a:spLocks noChangeArrowheads="1"/>
                </p:cNvSpPr>
                <p:nvPr/>
              </p:nvSpPr>
              <p:spPr bwMode="auto">
                <a:xfrm>
                  <a:off x="2177" y="4296"/>
                  <a:ext cx="558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485" name="Group 221"/>
              <p:cNvGrpSpPr>
                <a:grpSpLocks/>
              </p:cNvGrpSpPr>
              <p:nvPr/>
            </p:nvGrpSpPr>
            <p:grpSpPr bwMode="auto">
              <a:xfrm>
                <a:off x="2735" y="4296"/>
                <a:ext cx="650" cy="556"/>
                <a:chOff x="2735" y="4296"/>
                <a:chExt cx="650" cy="556"/>
              </a:xfrm>
            </p:grpSpPr>
            <p:sp>
              <p:nvSpPr>
                <p:cNvPr id="58548" name="Rectangle 222"/>
                <p:cNvSpPr>
                  <a:spLocks noChangeArrowheads="1"/>
                </p:cNvSpPr>
                <p:nvPr/>
              </p:nvSpPr>
              <p:spPr bwMode="auto">
                <a:xfrm>
                  <a:off x="2763" y="4296"/>
                  <a:ext cx="594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tr-TR" sz="1400" b="1" i="1">
                      <a:solidFill>
                        <a:srgbClr val="000066"/>
                      </a:solidFill>
                      <a:cs typeface="Times New Roman" charset="0"/>
                    </a:rPr>
                    <a:t>      </a:t>
                  </a:r>
                  <a:r>
                    <a:rPr lang="tr-TR" sz="1400" b="1" i="1">
                      <a:solidFill>
                        <a:srgbClr val="000066"/>
                      </a:solidFill>
                    </a:rPr>
                    <a:t>  </a:t>
                  </a:r>
                  <a:r>
                    <a:rPr lang="tr-TR" sz="1400" b="1" i="1">
                      <a:solidFill>
                        <a:srgbClr val="000066"/>
                      </a:solidFill>
                      <a:cs typeface="Times New Roman" charset="0"/>
                    </a:rPr>
                    <a:t>%80</a:t>
                  </a:r>
                  <a:endParaRPr lang="en-US" sz="1200">
                    <a:solidFill>
                      <a:srgbClr val="000066"/>
                    </a:solidFill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en-US" sz="2400">
                    <a:solidFill>
                      <a:srgbClr val="000066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58549" name="Rectangle 223"/>
                <p:cNvSpPr>
                  <a:spLocks noChangeArrowheads="1"/>
                </p:cNvSpPr>
                <p:nvPr/>
              </p:nvSpPr>
              <p:spPr bwMode="auto">
                <a:xfrm>
                  <a:off x="2735" y="4296"/>
                  <a:ext cx="650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486" name="Group 224"/>
              <p:cNvGrpSpPr>
                <a:grpSpLocks/>
              </p:cNvGrpSpPr>
              <p:nvPr/>
            </p:nvGrpSpPr>
            <p:grpSpPr bwMode="auto">
              <a:xfrm>
                <a:off x="3385" y="4296"/>
                <a:ext cx="613" cy="556"/>
                <a:chOff x="3385" y="4296"/>
                <a:chExt cx="613" cy="556"/>
              </a:xfrm>
            </p:grpSpPr>
            <p:sp>
              <p:nvSpPr>
                <p:cNvPr id="58546" name="Rectangle 225"/>
                <p:cNvSpPr>
                  <a:spLocks noChangeArrowheads="1"/>
                </p:cNvSpPr>
                <p:nvPr/>
              </p:nvSpPr>
              <p:spPr bwMode="auto">
                <a:xfrm>
                  <a:off x="3413" y="4296"/>
                  <a:ext cx="557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tr-TR" sz="1400" b="1" i="1">
                      <a:solidFill>
                        <a:srgbClr val="000066"/>
                      </a:solidFill>
                    </a:rPr>
                    <a:t>  </a:t>
                  </a:r>
                  <a:r>
                    <a:rPr lang="tr-TR" sz="1400" b="1" i="1">
                      <a:solidFill>
                        <a:srgbClr val="000066"/>
                      </a:solidFill>
                      <a:cs typeface="Times New Roman" charset="0"/>
                    </a:rPr>
                    <a:t>   %100</a:t>
                  </a:r>
                  <a:endParaRPr lang="en-US" sz="1200">
                    <a:solidFill>
                      <a:srgbClr val="000066"/>
                    </a:solidFill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en-US" sz="2400">
                    <a:solidFill>
                      <a:srgbClr val="000066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58547" name="Rectangle 226"/>
                <p:cNvSpPr>
                  <a:spLocks noChangeArrowheads="1"/>
                </p:cNvSpPr>
                <p:nvPr/>
              </p:nvSpPr>
              <p:spPr bwMode="auto">
                <a:xfrm>
                  <a:off x="3385" y="4296"/>
                  <a:ext cx="613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487" name="Group 227"/>
              <p:cNvGrpSpPr>
                <a:grpSpLocks/>
              </p:cNvGrpSpPr>
              <p:nvPr/>
            </p:nvGrpSpPr>
            <p:grpSpPr bwMode="auto">
              <a:xfrm>
                <a:off x="0" y="4852"/>
                <a:ext cx="948" cy="0"/>
                <a:chOff x="0" y="4852"/>
                <a:chExt cx="948" cy="0"/>
              </a:xfrm>
            </p:grpSpPr>
            <p:sp>
              <p:nvSpPr>
                <p:cNvPr id="58544" name="Rectangle 228"/>
                <p:cNvSpPr>
                  <a:spLocks noChangeArrowheads="1"/>
                </p:cNvSpPr>
                <p:nvPr/>
              </p:nvSpPr>
              <p:spPr bwMode="auto">
                <a:xfrm>
                  <a:off x="0" y="4852"/>
                  <a:ext cx="948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545" name="Rectangle 229"/>
                <p:cNvSpPr>
                  <a:spLocks noChangeArrowheads="1"/>
                </p:cNvSpPr>
                <p:nvPr/>
              </p:nvSpPr>
              <p:spPr bwMode="auto">
                <a:xfrm>
                  <a:off x="0" y="4852"/>
                  <a:ext cx="948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488" name="Group 230"/>
              <p:cNvGrpSpPr>
                <a:grpSpLocks/>
              </p:cNvGrpSpPr>
              <p:nvPr/>
            </p:nvGrpSpPr>
            <p:grpSpPr bwMode="auto">
              <a:xfrm>
                <a:off x="948" y="4852"/>
                <a:ext cx="206" cy="0"/>
                <a:chOff x="948" y="4852"/>
                <a:chExt cx="206" cy="0"/>
              </a:xfrm>
            </p:grpSpPr>
            <p:sp>
              <p:nvSpPr>
                <p:cNvPr id="58542" name="Rectangle 231"/>
                <p:cNvSpPr>
                  <a:spLocks noChangeArrowheads="1"/>
                </p:cNvSpPr>
                <p:nvPr/>
              </p:nvSpPr>
              <p:spPr bwMode="auto">
                <a:xfrm>
                  <a:off x="948" y="4852"/>
                  <a:ext cx="206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543" name="Rectangle 232"/>
                <p:cNvSpPr>
                  <a:spLocks noChangeArrowheads="1"/>
                </p:cNvSpPr>
                <p:nvPr/>
              </p:nvSpPr>
              <p:spPr bwMode="auto">
                <a:xfrm>
                  <a:off x="948" y="4852"/>
                  <a:ext cx="206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489" name="Group 233"/>
              <p:cNvGrpSpPr>
                <a:grpSpLocks/>
              </p:cNvGrpSpPr>
              <p:nvPr/>
            </p:nvGrpSpPr>
            <p:grpSpPr bwMode="auto">
              <a:xfrm>
                <a:off x="1154" y="4852"/>
                <a:ext cx="43" cy="0"/>
                <a:chOff x="1154" y="4852"/>
                <a:chExt cx="43" cy="0"/>
              </a:xfrm>
            </p:grpSpPr>
            <p:sp>
              <p:nvSpPr>
                <p:cNvPr id="58540" name="Rectangle 234"/>
                <p:cNvSpPr>
                  <a:spLocks noChangeArrowheads="1"/>
                </p:cNvSpPr>
                <p:nvPr/>
              </p:nvSpPr>
              <p:spPr bwMode="auto">
                <a:xfrm>
                  <a:off x="1154" y="4852"/>
                  <a:ext cx="43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541" name="Rectangle 235"/>
                <p:cNvSpPr>
                  <a:spLocks noChangeArrowheads="1"/>
                </p:cNvSpPr>
                <p:nvPr/>
              </p:nvSpPr>
              <p:spPr bwMode="auto">
                <a:xfrm>
                  <a:off x="1154" y="4852"/>
                  <a:ext cx="43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490" name="Group 236"/>
              <p:cNvGrpSpPr>
                <a:grpSpLocks/>
              </p:cNvGrpSpPr>
              <p:nvPr/>
            </p:nvGrpSpPr>
            <p:grpSpPr bwMode="auto">
              <a:xfrm>
                <a:off x="1197" y="4852"/>
                <a:ext cx="113" cy="0"/>
                <a:chOff x="1197" y="4852"/>
                <a:chExt cx="113" cy="0"/>
              </a:xfrm>
            </p:grpSpPr>
            <p:sp>
              <p:nvSpPr>
                <p:cNvPr id="58538" name="Rectangle 237"/>
                <p:cNvSpPr>
                  <a:spLocks noChangeArrowheads="1"/>
                </p:cNvSpPr>
                <p:nvPr/>
              </p:nvSpPr>
              <p:spPr bwMode="auto">
                <a:xfrm>
                  <a:off x="1197" y="4852"/>
                  <a:ext cx="113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539" name="Rectangle 238"/>
                <p:cNvSpPr>
                  <a:spLocks noChangeArrowheads="1"/>
                </p:cNvSpPr>
                <p:nvPr/>
              </p:nvSpPr>
              <p:spPr bwMode="auto">
                <a:xfrm>
                  <a:off x="1197" y="4852"/>
                  <a:ext cx="113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491" name="Group 239"/>
              <p:cNvGrpSpPr>
                <a:grpSpLocks/>
              </p:cNvGrpSpPr>
              <p:nvPr/>
            </p:nvGrpSpPr>
            <p:grpSpPr bwMode="auto">
              <a:xfrm>
                <a:off x="1310" y="4852"/>
                <a:ext cx="36" cy="0"/>
                <a:chOff x="1310" y="4852"/>
                <a:chExt cx="36" cy="0"/>
              </a:xfrm>
            </p:grpSpPr>
            <p:sp>
              <p:nvSpPr>
                <p:cNvPr id="58536" name="Rectangle 240"/>
                <p:cNvSpPr>
                  <a:spLocks noChangeArrowheads="1"/>
                </p:cNvSpPr>
                <p:nvPr/>
              </p:nvSpPr>
              <p:spPr bwMode="auto">
                <a:xfrm>
                  <a:off x="1310" y="4852"/>
                  <a:ext cx="36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537" name="Rectangle 241"/>
                <p:cNvSpPr>
                  <a:spLocks noChangeArrowheads="1"/>
                </p:cNvSpPr>
                <p:nvPr/>
              </p:nvSpPr>
              <p:spPr bwMode="auto">
                <a:xfrm>
                  <a:off x="1310" y="4852"/>
                  <a:ext cx="36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492" name="Group 242"/>
              <p:cNvGrpSpPr>
                <a:grpSpLocks/>
              </p:cNvGrpSpPr>
              <p:nvPr/>
            </p:nvGrpSpPr>
            <p:grpSpPr bwMode="auto">
              <a:xfrm>
                <a:off x="1346" y="4852"/>
                <a:ext cx="236" cy="0"/>
                <a:chOff x="1346" y="4852"/>
                <a:chExt cx="236" cy="0"/>
              </a:xfrm>
            </p:grpSpPr>
            <p:sp>
              <p:nvSpPr>
                <p:cNvPr id="58534" name="Rectangle 243"/>
                <p:cNvSpPr>
                  <a:spLocks noChangeArrowheads="1"/>
                </p:cNvSpPr>
                <p:nvPr/>
              </p:nvSpPr>
              <p:spPr bwMode="auto">
                <a:xfrm>
                  <a:off x="1346" y="4852"/>
                  <a:ext cx="236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535" name="Rectangle 244"/>
                <p:cNvSpPr>
                  <a:spLocks noChangeArrowheads="1"/>
                </p:cNvSpPr>
                <p:nvPr/>
              </p:nvSpPr>
              <p:spPr bwMode="auto">
                <a:xfrm>
                  <a:off x="1346" y="4852"/>
                  <a:ext cx="236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493" name="Group 245"/>
              <p:cNvGrpSpPr>
                <a:grpSpLocks/>
              </p:cNvGrpSpPr>
              <p:nvPr/>
            </p:nvGrpSpPr>
            <p:grpSpPr bwMode="auto">
              <a:xfrm>
                <a:off x="1582" y="4852"/>
                <a:ext cx="7" cy="0"/>
                <a:chOff x="1582" y="4852"/>
                <a:chExt cx="7" cy="0"/>
              </a:xfrm>
            </p:grpSpPr>
            <p:sp>
              <p:nvSpPr>
                <p:cNvPr id="58532" name="Rectangle 246"/>
                <p:cNvSpPr>
                  <a:spLocks noChangeArrowheads="1"/>
                </p:cNvSpPr>
                <p:nvPr/>
              </p:nvSpPr>
              <p:spPr bwMode="auto">
                <a:xfrm>
                  <a:off x="1582" y="4852"/>
                  <a:ext cx="7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533" name="Rectangle 247"/>
                <p:cNvSpPr>
                  <a:spLocks noChangeArrowheads="1"/>
                </p:cNvSpPr>
                <p:nvPr/>
              </p:nvSpPr>
              <p:spPr bwMode="auto">
                <a:xfrm>
                  <a:off x="1582" y="4852"/>
                  <a:ext cx="7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559" name="Group 248"/>
              <p:cNvGrpSpPr>
                <a:grpSpLocks/>
              </p:cNvGrpSpPr>
              <p:nvPr/>
            </p:nvGrpSpPr>
            <p:grpSpPr bwMode="auto">
              <a:xfrm>
                <a:off x="1589" y="4852"/>
                <a:ext cx="99" cy="0"/>
                <a:chOff x="1589" y="4852"/>
                <a:chExt cx="99" cy="0"/>
              </a:xfrm>
            </p:grpSpPr>
            <p:sp>
              <p:nvSpPr>
                <p:cNvPr id="58530" name="Rectangle 249"/>
                <p:cNvSpPr>
                  <a:spLocks noChangeArrowheads="1"/>
                </p:cNvSpPr>
                <p:nvPr/>
              </p:nvSpPr>
              <p:spPr bwMode="auto">
                <a:xfrm>
                  <a:off x="1589" y="4852"/>
                  <a:ext cx="99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531" name="Rectangle 250"/>
                <p:cNvSpPr>
                  <a:spLocks noChangeArrowheads="1"/>
                </p:cNvSpPr>
                <p:nvPr/>
              </p:nvSpPr>
              <p:spPr bwMode="auto">
                <a:xfrm>
                  <a:off x="1589" y="4852"/>
                  <a:ext cx="99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563" name="Group 251"/>
              <p:cNvGrpSpPr>
                <a:grpSpLocks/>
              </p:cNvGrpSpPr>
              <p:nvPr/>
            </p:nvGrpSpPr>
            <p:grpSpPr bwMode="auto">
              <a:xfrm>
                <a:off x="1688" y="4852"/>
                <a:ext cx="253" cy="0"/>
                <a:chOff x="1688" y="4852"/>
                <a:chExt cx="253" cy="0"/>
              </a:xfrm>
            </p:grpSpPr>
            <p:sp>
              <p:nvSpPr>
                <p:cNvPr id="58528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88" y="4852"/>
                  <a:ext cx="253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529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88" y="4852"/>
                  <a:ext cx="253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567" name="Group 254"/>
              <p:cNvGrpSpPr>
                <a:grpSpLocks/>
              </p:cNvGrpSpPr>
              <p:nvPr/>
            </p:nvGrpSpPr>
            <p:grpSpPr bwMode="auto">
              <a:xfrm>
                <a:off x="1941" y="4852"/>
                <a:ext cx="62" cy="0"/>
                <a:chOff x="1941" y="4852"/>
                <a:chExt cx="62" cy="0"/>
              </a:xfrm>
            </p:grpSpPr>
            <p:sp>
              <p:nvSpPr>
                <p:cNvPr id="58526" name="Rectangle 255"/>
                <p:cNvSpPr>
                  <a:spLocks noChangeArrowheads="1"/>
                </p:cNvSpPr>
                <p:nvPr/>
              </p:nvSpPr>
              <p:spPr bwMode="auto">
                <a:xfrm>
                  <a:off x="1941" y="4852"/>
                  <a:ext cx="62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527" name="Rectangle 256"/>
                <p:cNvSpPr>
                  <a:spLocks noChangeArrowheads="1"/>
                </p:cNvSpPr>
                <p:nvPr/>
              </p:nvSpPr>
              <p:spPr bwMode="auto">
                <a:xfrm>
                  <a:off x="1941" y="4852"/>
                  <a:ext cx="62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573" name="Group 257"/>
              <p:cNvGrpSpPr>
                <a:grpSpLocks/>
              </p:cNvGrpSpPr>
              <p:nvPr/>
            </p:nvGrpSpPr>
            <p:grpSpPr bwMode="auto">
              <a:xfrm>
                <a:off x="2003" y="4852"/>
                <a:ext cx="174" cy="0"/>
                <a:chOff x="2003" y="4852"/>
                <a:chExt cx="174" cy="0"/>
              </a:xfrm>
            </p:grpSpPr>
            <p:sp>
              <p:nvSpPr>
                <p:cNvPr id="58524" name="Rectangle 258"/>
                <p:cNvSpPr>
                  <a:spLocks noChangeArrowheads="1"/>
                </p:cNvSpPr>
                <p:nvPr/>
              </p:nvSpPr>
              <p:spPr bwMode="auto">
                <a:xfrm>
                  <a:off x="2003" y="4852"/>
                  <a:ext cx="174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525" name="Rectangle 259"/>
                <p:cNvSpPr>
                  <a:spLocks noChangeArrowheads="1"/>
                </p:cNvSpPr>
                <p:nvPr/>
              </p:nvSpPr>
              <p:spPr bwMode="auto">
                <a:xfrm>
                  <a:off x="2003" y="4852"/>
                  <a:ext cx="174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577" name="Group 260"/>
              <p:cNvGrpSpPr>
                <a:grpSpLocks/>
              </p:cNvGrpSpPr>
              <p:nvPr/>
            </p:nvGrpSpPr>
            <p:grpSpPr bwMode="auto">
              <a:xfrm>
                <a:off x="2177" y="4852"/>
                <a:ext cx="206" cy="0"/>
                <a:chOff x="2177" y="4852"/>
                <a:chExt cx="206" cy="0"/>
              </a:xfrm>
            </p:grpSpPr>
            <p:sp>
              <p:nvSpPr>
                <p:cNvPr id="58522" name="Rectangle 261"/>
                <p:cNvSpPr>
                  <a:spLocks noChangeArrowheads="1"/>
                </p:cNvSpPr>
                <p:nvPr/>
              </p:nvSpPr>
              <p:spPr bwMode="auto">
                <a:xfrm>
                  <a:off x="2177" y="4852"/>
                  <a:ext cx="206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523" name="Rectangle 262"/>
                <p:cNvSpPr>
                  <a:spLocks noChangeArrowheads="1"/>
                </p:cNvSpPr>
                <p:nvPr/>
              </p:nvSpPr>
              <p:spPr bwMode="auto">
                <a:xfrm>
                  <a:off x="2177" y="4852"/>
                  <a:ext cx="206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581" name="Group 263"/>
              <p:cNvGrpSpPr>
                <a:grpSpLocks/>
              </p:cNvGrpSpPr>
              <p:nvPr/>
            </p:nvGrpSpPr>
            <p:grpSpPr bwMode="auto">
              <a:xfrm>
                <a:off x="2383" y="4852"/>
                <a:ext cx="86" cy="0"/>
                <a:chOff x="2383" y="4852"/>
                <a:chExt cx="86" cy="0"/>
              </a:xfrm>
            </p:grpSpPr>
            <p:sp>
              <p:nvSpPr>
                <p:cNvPr id="58520" name="Rectangle 264"/>
                <p:cNvSpPr>
                  <a:spLocks noChangeArrowheads="1"/>
                </p:cNvSpPr>
                <p:nvPr/>
              </p:nvSpPr>
              <p:spPr bwMode="auto">
                <a:xfrm>
                  <a:off x="2383" y="4852"/>
                  <a:ext cx="86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521" name="Rectangle 265"/>
                <p:cNvSpPr>
                  <a:spLocks noChangeArrowheads="1"/>
                </p:cNvSpPr>
                <p:nvPr/>
              </p:nvSpPr>
              <p:spPr bwMode="auto">
                <a:xfrm>
                  <a:off x="2383" y="4852"/>
                  <a:ext cx="86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585" name="Group 266"/>
              <p:cNvGrpSpPr>
                <a:grpSpLocks/>
              </p:cNvGrpSpPr>
              <p:nvPr/>
            </p:nvGrpSpPr>
            <p:grpSpPr bwMode="auto">
              <a:xfrm>
                <a:off x="2469" y="4852"/>
                <a:ext cx="180" cy="0"/>
                <a:chOff x="2469" y="4852"/>
                <a:chExt cx="180" cy="0"/>
              </a:xfrm>
            </p:grpSpPr>
            <p:sp>
              <p:nvSpPr>
                <p:cNvPr id="58518" name="Rectangle 267"/>
                <p:cNvSpPr>
                  <a:spLocks noChangeArrowheads="1"/>
                </p:cNvSpPr>
                <p:nvPr/>
              </p:nvSpPr>
              <p:spPr bwMode="auto">
                <a:xfrm>
                  <a:off x="2469" y="4852"/>
                  <a:ext cx="18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519" name="Rectangle 268"/>
                <p:cNvSpPr>
                  <a:spLocks noChangeArrowheads="1"/>
                </p:cNvSpPr>
                <p:nvPr/>
              </p:nvSpPr>
              <p:spPr bwMode="auto">
                <a:xfrm>
                  <a:off x="2469" y="4852"/>
                  <a:ext cx="18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589" name="Group 269"/>
              <p:cNvGrpSpPr>
                <a:grpSpLocks/>
              </p:cNvGrpSpPr>
              <p:nvPr/>
            </p:nvGrpSpPr>
            <p:grpSpPr bwMode="auto">
              <a:xfrm>
                <a:off x="2649" y="4852"/>
                <a:ext cx="86" cy="0"/>
                <a:chOff x="2649" y="4852"/>
                <a:chExt cx="86" cy="0"/>
              </a:xfrm>
            </p:grpSpPr>
            <p:sp>
              <p:nvSpPr>
                <p:cNvPr id="58516" name="Rectangle 270"/>
                <p:cNvSpPr>
                  <a:spLocks noChangeArrowheads="1"/>
                </p:cNvSpPr>
                <p:nvPr/>
              </p:nvSpPr>
              <p:spPr bwMode="auto">
                <a:xfrm>
                  <a:off x="2649" y="4852"/>
                  <a:ext cx="86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517" name="Rectangle 271"/>
                <p:cNvSpPr>
                  <a:spLocks noChangeArrowheads="1"/>
                </p:cNvSpPr>
                <p:nvPr/>
              </p:nvSpPr>
              <p:spPr bwMode="auto">
                <a:xfrm>
                  <a:off x="2649" y="4852"/>
                  <a:ext cx="86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595" name="Group 272"/>
              <p:cNvGrpSpPr>
                <a:grpSpLocks/>
              </p:cNvGrpSpPr>
              <p:nvPr/>
            </p:nvGrpSpPr>
            <p:grpSpPr bwMode="auto">
              <a:xfrm>
                <a:off x="2735" y="4852"/>
                <a:ext cx="252" cy="0"/>
                <a:chOff x="2735" y="4852"/>
                <a:chExt cx="252" cy="0"/>
              </a:xfrm>
            </p:grpSpPr>
            <p:sp>
              <p:nvSpPr>
                <p:cNvPr id="58514" name="Rectangle 273"/>
                <p:cNvSpPr>
                  <a:spLocks noChangeArrowheads="1"/>
                </p:cNvSpPr>
                <p:nvPr/>
              </p:nvSpPr>
              <p:spPr bwMode="auto">
                <a:xfrm>
                  <a:off x="2735" y="4852"/>
                  <a:ext cx="252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515" name="Rectangle 274"/>
                <p:cNvSpPr>
                  <a:spLocks noChangeArrowheads="1"/>
                </p:cNvSpPr>
                <p:nvPr/>
              </p:nvSpPr>
              <p:spPr bwMode="auto">
                <a:xfrm>
                  <a:off x="2735" y="4852"/>
                  <a:ext cx="252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599" name="Group 275"/>
              <p:cNvGrpSpPr>
                <a:grpSpLocks/>
              </p:cNvGrpSpPr>
              <p:nvPr/>
            </p:nvGrpSpPr>
            <p:grpSpPr bwMode="auto">
              <a:xfrm>
                <a:off x="2987" y="4852"/>
                <a:ext cx="206" cy="0"/>
                <a:chOff x="2987" y="4852"/>
                <a:chExt cx="206" cy="0"/>
              </a:xfrm>
            </p:grpSpPr>
            <p:sp>
              <p:nvSpPr>
                <p:cNvPr id="58512" name="Rectangle 276"/>
                <p:cNvSpPr>
                  <a:spLocks noChangeArrowheads="1"/>
                </p:cNvSpPr>
                <p:nvPr/>
              </p:nvSpPr>
              <p:spPr bwMode="auto">
                <a:xfrm>
                  <a:off x="2987" y="4852"/>
                  <a:ext cx="206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513" name="Rectangle 277"/>
                <p:cNvSpPr>
                  <a:spLocks noChangeArrowheads="1"/>
                </p:cNvSpPr>
                <p:nvPr/>
              </p:nvSpPr>
              <p:spPr bwMode="auto">
                <a:xfrm>
                  <a:off x="2987" y="4852"/>
                  <a:ext cx="206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603" name="Group 278"/>
              <p:cNvGrpSpPr>
                <a:grpSpLocks/>
              </p:cNvGrpSpPr>
              <p:nvPr/>
            </p:nvGrpSpPr>
            <p:grpSpPr bwMode="auto">
              <a:xfrm>
                <a:off x="3193" y="4852"/>
                <a:ext cx="92" cy="0"/>
                <a:chOff x="3193" y="4852"/>
                <a:chExt cx="92" cy="0"/>
              </a:xfrm>
            </p:grpSpPr>
            <p:sp>
              <p:nvSpPr>
                <p:cNvPr id="58510" name="Rectangle 279"/>
                <p:cNvSpPr>
                  <a:spLocks noChangeArrowheads="1"/>
                </p:cNvSpPr>
                <p:nvPr/>
              </p:nvSpPr>
              <p:spPr bwMode="auto">
                <a:xfrm>
                  <a:off x="3193" y="4852"/>
                  <a:ext cx="92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511" name="Rectangle 280"/>
                <p:cNvSpPr>
                  <a:spLocks noChangeArrowheads="1"/>
                </p:cNvSpPr>
                <p:nvPr/>
              </p:nvSpPr>
              <p:spPr bwMode="auto">
                <a:xfrm>
                  <a:off x="3193" y="4852"/>
                  <a:ext cx="92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607" name="Group 281"/>
              <p:cNvGrpSpPr>
                <a:grpSpLocks/>
              </p:cNvGrpSpPr>
              <p:nvPr/>
            </p:nvGrpSpPr>
            <p:grpSpPr bwMode="auto">
              <a:xfrm>
                <a:off x="3285" y="4852"/>
                <a:ext cx="100" cy="0"/>
                <a:chOff x="3285" y="4852"/>
                <a:chExt cx="100" cy="0"/>
              </a:xfrm>
            </p:grpSpPr>
            <p:sp>
              <p:nvSpPr>
                <p:cNvPr id="58508" name="Rectangle 282"/>
                <p:cNvSpPr>
                  <a:spLocks noChangeArrowheads="1"/>
                </p:cNvSpPr>
                <p:nvPr/>
              </p:nvSpPr>
              <p:spPr bwMode="auto">
                <a:xfrm>
                  <a:off x="3285" y="4852"/>
                  <a:ext cx="10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509" name="Rectangle 283"/>
                <p:cNvSpPr>
                  <a:spLocks noChangeArrowheads="1"/>
                </p:cNvSpPr>
                <p:nvPr/>
              </p:nvSpPr>
              <p:spPr bwMode="auto">
                <a:xfrm>
                  <a:off x="3285" y="4852"/>
                  <a:ext cx="10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611" name="Group 284"/>
              <p:cNvGrpSpPr>
                <a:grpSpLocks/>
              </p:cNvGrpSpPr>
              <p:nvPr/>
            </p:nvGrpSpPr>
            <p:grpSpPr bwMode="auto">
              <a:xfrm>
                <a:off x="3385" y="4852"/>
                <a:ext cx="58" cy="0"/>
                <a:chOff x="3385" y="4852"/>
                <a:chExt cx="58" cy="0"/>
              </a:xfrm>
            </p:grpSpPr>
            <p:sp>
              <p:nvSpPr>
                <p:cNvPr id="58506" name="Rectangle 285"/>
                <p:cNvSpPr>
                  <a:spLocks noChangeArrowheads="1"/>
                </p:cNvSpPr>
                <p:nvPr/>
              </p:nvSpPr>
              <p:spPr bwMode="auto">
                <a:xfrm>
                  <a:off x="3385" y="4852"/>
                  <a:ext cx="58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507" name="Rectangle 286"/>
                <p:cNvSpPr>
                  <a:spLocks noChangeArrowheads="1"/>
                </p:cNvSpPr>
                <p:nvPr/>
              </p:nvSpPr>
              <p:spPr bwMode="auto">
                <a:xfrm>
                  <a:off x="3385" y="4852"/>
                  <a:ext cx="58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617" name="Group 287"/>
              <p:cNvGrpSpPr>
                <a:grpSpLocks/>
              </p:cNvGrpSpPr>
              <p:nvPr/>
            </p:nvGrpSpPr>
            <p:grpSpPr bwMode="auto">
              <a:xfrm>
                <a:off x="3443" y="4852"/>
                <a:ext cx="40" cy="0"/>
                <a:chOff x="3443" y="4852"/>
                <a:chExt cx="40" cy="0"/>
              </a:xfrm>
            </p:grpSpPr>
            <p:sp>
              <p:nvSpPr>
                <p:cNvPr id="58504" name="Rectangle 288"/>
                <p:cNvSpPr>
                  <a:spLocks noChangeArrowheads="1"/>
                </p:cNvSpPr>
                <p:nvPr/>
              </p:nvSpPr>
              <p:spPr bwMode="auto">
                <a:xfrm>
                  <a:off x="3443" y="4852"/>
                  <a:ext cx="4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505" name="Rectangle 289"/>
                <p:cNvSpPr>
                  <a:spLocks noChangeArrowheads="1"/>
                </p:cNvSpPr>
                <p:nvPr/>
              </p:nvSpPr>
              <p:spPr bwMode="auto">
                <a:xfrm>
                  <a:off x="3443" y="4852"/>
                  <a:ext cx="4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621" name="Group 290"/>
              <p:cNvGrpSpPr>
                <a:grpSpLocks/>
              </p:cNvGrpSpPr>
              <p:nvPr/>
            </p:nvGrpSpPr>
            <p:grpSpPr bwMode="auto">
              <a:xfrm>
                <a:off x="3483" y="4852"/>
                <a:ext cx="100" cy="0"/>
                <a:chOff x="3483" y="4852"/>
                <a:chExt cx="100" cy="0"/>
              </a:xfrm>
            </p:grpSpPr>
            <p:sp>
              <p:nvSpPr>
                <p:cNvPr id="58502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83" y="4852"/>
                  <a:ext cx="10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503" name="Rectangle 292"/>
                <p:cNvSpPr>
                  <a:spLocks noChangeArrowheads="1"/>
                </p:cNvSpPr>
                <p:nvPr/>
              </p:nvSpPr>
              <p:spPr bwMode="auto">
                <a:xfrm>
                  <a:off x="3483" y="4852"/>
                  <a:ext cx="10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625" name="Group 293"/>
              <p:cNvGrpSpPr>
                <a:grpSpLocks/>
              </p:cNvGrpSpPr>
              <p:nvPr/>
            </p:nvGrpSpPr>
            <p:grpSpPr bwMode="auto">
              <a:xfrm>
                <a:off x="3583" y="4852"/>
                <a:ext cx="101" cy="0"/>
                <a:chOff x="3583" y="4852"/>
                <a:chExt cx="101" cy="0"/>
              </a:xfrm>
            </p:grpSpPr>
            <p:sp>
              <p:nvSpPr>
                <p:cNvPr id="58500" name="Rectangle 294"/>
                <p:cNvSpPr>
                  <a:spLocks noChangeArrowheads="1"/>
                </p:cNvSpPr>
                <p:nvPr/>
              </p:nvSpPr>
              <p:spPr bwMode="auto">
                <a:xfrm>
                  <a:off x="3583" y="4852"/>
                  <a:ext cx="101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501" name="Rectangle 295"/>
                <p:cNvSpPr>
                  <a:spLocks noChangeArrowheads="1"/>
                </p:cNvSpPr>
                <p:nvPr/>
              </p:nvSpPr>
              <p:spPr bwMode="auto">
                <a:xfrm>
                  <a:off x="3583" y="4852"/>
                  <a:ext cx="101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629" name="Group 296"/>
              <p:cNvGrpSpPr>
                <a:grpSpLocks/>
              </p:cNvGrpSpPr>
              <p:nvPr/>
            </p:nvGrpSpPr>
            <p:grpSpPr bwMode="auto">
              <a:xfrm>
                <a:off x="3684" y="4852"/>
                <a:ext cx="58" cy="0"/>
                <a:chOff x="3684" y="4852"/>
                <a:chExt cx="58" cy="0"/>
              </a:xfrm>
            </p:grpSpPr>
            <p:sp>
              <p:nvSpPr>
                <p:cNvPr id="58498" name="Rectangle 297"/>
                <p:cNvSpPr>
                  <a:spLocks noChangeArrowheads="1"/>
                </p:cNvSpPr>
                <p:nvPr/>
              </p:nvSpPr>
              <p:spPr bwMode="auto">
                <a:xfrm>
                  <a:off x="3684" y="4852"/>
                  <a:ext cx="58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499" name="Rectangle 298"/>
                <p:cNvSpPr>
                  <a:spLocks noChangeArrowheads="1"/>
                </p:cNvSpPr>
                <p:nvPr/>
              </p:nvSpPr>
              <p:spPr bwMode="auto">
                <a:xfrm>
                  <a:off x="3684" y="4852"/>
                  <a:ext cx="58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633" name="Group 299"/>
              <p:cNvGrpSpPr>
                <a:grpSpLocks/>
              </p:cNvGrpSpPr>
              <p:nvPr/>
            </p:nvGrpSpPr>
            <p:grpSpPr bwMode="auto">
              <a:xfrm>
                <a:off x="3742" y="4852"/>
                <a:ext cx="50" cy="0"/>
                <a:chOff x="3742" y="4852"/>
                <a:chExt cx="50" cy="0"/>
              </a:xfrm>
            </p:grpSpPr>
            <p:sp>
              <p:nvSpPr>
                <p:cNvPr id="58496" name="Rectangle 300"/>
                <p:cNvSpPr>
                  <a:spLocks noChangeArrowheads="1"/>
                </p:cNvSpPr>
                <p:nvPr/>
              </p:nvSpPr>
              <p:spPr bwMode="auto">
                <a:xfrm>
                  <a:off x="3742" y="4852"/>
                  <a:ext cx="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497" name="Rectangle 301"/>
                <p:cNvSpPr>
                  <a:spLocks noChangeArrowheads="1"/>
                </p:cNvSpPr>
                <p:nvPr/>
              </p:nvSpPr>
              <p:spPr bwMode="auto">
                <a:xfrm>
                  <a:off x="3742" y="4852"/>
                  <a:ext cx="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639" name="Group 302"/>
              <p:cNvGrpSpPr>
                <a:grpSpLocks/>
              </p:cNvGrpSpPr>
              <p:nvPr/>
            </p:nvGrpSpPr>
            <p:grpSpPr bwMode="auto">
              <a:xfrm>
                <a:off x="3792" y="4852"/>
                <a:ext cx="206" cy="0"/>
                <a:chOff x="3792" y="4852"/>
                <a:chExt cx="206" cy="0"/>
              </a:xfrm>
            </p:grpSpPr>
            <p:sp>
              <p:nvSpPr>
                <p:cNvPr id="58494" name="Rectangle 303"/>
                <p:cNvSpPr>
                  <a:spLocks noChangeArrowheads="1"/>
                </p:cNvSpPr>
                <p:nvPr/>
              </p:nvSpPr>
              <p:spPr bwMode="auto">
                <a:xfrm>
                  <a:off x="3792" y="4852"/>
                  <a:ext cx="206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495" name="Rectangle 304"/>
                <p:cNvSpPr>
                  <a:spLocks noChangeArrowheads="1"/>
                </p:cNvSpPr>
                <p:nvPr/>
              </p:nvSpPr>
              <p:spPr bwMode="auto">
                <a:xfrm>
                  <a:off x="3792" y="4852"/>
                  <a:ext cx="206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8417" name="Rectangle 305"/>
            <p:cNvSpPr>
              <a:spLocks noChangeArrowheads="1"/>
            </p:cNvSpPr>
            <p:nvPr/>
          </p:nvSpPr>
          <p:spPr bwMode="auto">
            <a:xfrm>
              <a:off x="-3" y="917"/>
              <a:ext cx="4004" cy="3938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72" name="Rectangle 306"/>
          <p:cNvSpPr>
            <a:spLocks noChangeArrowheads="1"/>
          </p:cNvSpPr>
          <p:nvPr/>
        </p:nvSpPr>
        <p:spPr bwMode="auto">
          <a:xfrm>
            <a:off x="3175" y="450215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1200">
                <a:cs typeface="Times New Roman" charset="0"/>
              </a:rPr>
              <a:t> </a:t>
            </a:r>
            <a:endParaRPr lang="en-US" sz="1200">
              <a:latin typeface="Times New Roman" charset="0"/>
              <a:cs typeface="Times New Roman" charset="0"/>
            </a:endParaRPr>
          </a:p>
          <a:p>
            <a:pPr eaLnBrk="0" hangingPunct="0"/>
            <a:r>
              <a:rPr lang="tr-TR" sz="1200">
                <a:cs typeface="Times New Roman" charset="0"/>
              </a:rPr>
              <a:t> </a:t>
            </a:r>
            <a:endParaRPr lang="en-US" sz="1200">
              <a:latin typeface="Times New Roman" charset="0"/>
              <a:cs typeface="Times New Roman" charset="0"/>
            </a:endParaRPr>
          </a:p>
          <a:p>
            <a:pPr eaLnBrk="0" hangingPunct="0"/>
            <a:endParaRPr lang="en-US" sz="2400">
              <a:latin typeface="Times New Roman" charset="0"/>
            </a:endParaRPr>
          </a:p>
        </p:txBody>
      </p:sp>
      <p:grpSp>
        <p:nvGrpSpPr>
          <p:cNvPr id="58643" name="Group 307"/>
          <p:cNvGrpSpPr>
            <a:grpSpLocks/>
          </p:cNvGrpSpPr>
          <p:nvPr/>
        </p:nvGrpSpPr>
        <p:grpSpPr bwMode="auto">
          <a:xfrm>
            <a:off x="1447800" y="5181600"/>
            <a:ext cx="6437313" cy="1233488"/>
            <a:chOff x="-3" y="5370"/>
            <a:chExt cx="3098" cy="2355"/>
          </a:xfrm>
        </p:grpSpPr>
        <p:grpSp>
          <p:nvGrpSpPr>
            <p:cNvPr id="58647" name="Group 308"/>
            <p:cNvGrpSpPr>
              <a:grpSpLocks/>
            </p:cNvGrpSpPr>
            <p:nvPr/>
          </p:nvGrpSpPr>
          <p:grpSpPr bwMode="auto">
            <a:xfrm>
              <a:off x="0" y="5373"/>
              <a:ext cx="3092" cy="2349"/>
              <a:chOff x="0" y="5373"/>
              <a:chExt cx="3092" cy="2349"/>
            </a:xfrm>
          </p:grpSpPr>
          <p:grpSp>
            <p:nvGrpSpPr>
              <p:cNvPr id="58651" name="Group 309"/>
              <p:cNvGrpSpPr>
                <a:grpSpLocks/>
              </p:cNvGrpSpPr>
              <p:nvPr/>
            </p:nvGrpSpPr>
            <p:grpSpPr bwMode="auto">
              <a:xfrm>
                <a:off x="0" y="5373"/>
                <a:ext cx="516" cy="527"/>
                <a:chOff x="0" y="5373"/>
                <a:chExt cx="516" cy="527"/>
              </a:xfrm>
            </p:grpSpPr>
            <p:sp>
              <p:nvSpPr>
                <p:cNvPr id="58412" name="Rectangle 310"/>
                <p:cNvSpPr>
                  <a:spLocks noChangeArrowheads="1"/>
                </p:cNvSpPr>
                <p:nvPr/>
              </p:nvSpPr>
              <p:spPr bwMode="auto">
                <a:xfrm>
                  <a:off x="0" y="5373"/>
                  <a:ext cx="516" cy="527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655" name="Group 311"/>
                <p:cNvGrpSpPr>
                  <a:grpSpLocks/>
                </p:cNvGrpSpPr>
                <p:nvPr/>
              </p:nvGrpSpPr>
              <p:grpSpPr bwMode="auto">
                <a:xfrm>
                  <a:off x="0" y="5373"/>
                  <a:ext cx="516" cy="527"/>
                  <a:chOff x="0" y="5373"/>
                  <a:chExt cx="516" cy="527"/>
                </a:xfrm>
              </p:grpSpPr>
              <p:sp>
                <p:nvSpPr>
                  <p:cNvPr id="58414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5373"/>
                    <a:ext cx="460" cy="527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415" name="Rectangle 3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373"/>
                    <a:ext cx="516" cy="52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661" name="Group 314"/>
              <p:cNvGrpSpPr>
                <a:grpSpLocks/>
              </p:cNvGrpSpPr>
              <p:nvPr/>
            </p:nvGrpSpPr>
            <p:grpSpPr bwMode="auto">
              <a:xfrm>
                <a:off x="516" y="5373"/>
                <a:ext cx="2576" cy="527"/>
                <a:chOff x="516" y="5373"/>
                <a:chExt cx="2576" cy="527"/>
              </a:xfrm>
            </p:grpSpPr>
            <p:sp>
              <p:nvSpPr>
                <p:cNvPr id="58410" name="Rectangle 315"/>
                <p:cNvSpPr>
                  <a:spLocks noChangeArrowheads="1"/>
                </p:cNvSpPr>
                <p:nvPr/>
              </p:nvSpPr>
              <p:spPr bwMode="auto">
                <a:xfrm>
                  <a:off x="544" y="5373"/>
                  <a:ext cx="2520" cy="5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r>
                    <a:rPr lang="tr-TR" sz="1400" b="1" i="1"/>
                    <a:t>İşle ilgisi olmayan hastalıklar için iyileştirici hizmetler</a:t>
                  </a:r>
                  <a:endParaRPr lang="tr-TR" sz="2600" b="1" i="1"/>
                </a:p>
                <a:p>
                  <a:pPr eaLnBrk="0" hangingPunct="0"/>
                  <a:endParaRPr lang="tr-TR" sz="2400">
                    <a:latin typeface="Times New Roman" charset="0"/>
                  </a:endParaRPr>
                </a:p>
              </p:txBody>
            </p:sp>
            <p:sp>
              <p:nvSpPr>
                <p:cNvPr id="58411" name="Rectangle 316"/>
                <p:cNvSpPr>
                  <a:spLocks noChangeArrowheads="1"/>
                </p:cNvSpPr>
                <p:nvPr/>
              </p:nvSpPr>
              <p:spPr bwMode="auto">
                <a:xfrm>
                  <a:off x="516" y="5373"/>
                  <a:ext cx="2576" cy="5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665" name="Group 317"/>
              <p:cNvGrpSpPr>
                <a:grpSpLocks/>
              </p:cNvGrpSpPr>
              <p:nvPr/>
            </p:nvGrpSpPr>
            <p:grpSpPr bwMode="auto">
              <a:xfrm>
                <a:off x="0" y="5900"/>
                <a:ext cx="516" cy="422"/>
                <a:chOff x="0" y="5900"/>
                <a:chExt cx="516" cy="422"/>
              </a:xfrm>
            </p:grpSpPr>
            <p:sp>
              <p:nvSpPr>
                <p:cNvPr id="58406" name="Rectangle 318"/>
                <p:cNvSpPr>
                  <a:spLocks noChangeArrowheads="1"/>
                </p:cNvSpPr>
                <p:nvPr/>
              </p:nvSpPr>
              <p:spPr bwMode="auto">
                <a:xfrm>
                  <a:off x="0" y="5900"/>
                  <a:ext cx="516" cy="42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669" name="Group 319"/>
                <p:cNvGrpSpPr>
                  <a:grpSpLocks/>
                </p:cNvGrpSpPr>
                <p:nvPr/>
              </p:nvGrpSpPr>
              <p:grpSpPr bwMode="auto">
                <a:xfrm>
                  <a:off x="0" y="5900"/>
                  <a:ext cx="516" cy="422"/>
                  <a:chOff x="0" y="5900"/>
                  <a:chExt cx="516" cy="422"/>
                </a:xfrm>
              </p:grpSpPr>
              <p:sp>
                <p:nvSpPr>
                  <p:cNvPr id="58408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5900"/>
                    <a:ext cx="460" cy="42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409" name="Rectangle 32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900"/>
                    <a:ext cx="516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673" name="Group 322"/>
              <p:cNvGrpSpPr>
                <a:grpSpLocks/>
              </p:cNvGrpSpPr>
              <p:nvPr/>
            </p:nvGrpSpPr>
            <p:grpSpPr bwMode="auto">
              <a:xfrm>
                <a:off x="516" y="5900"/>
                <a:ext cx="2576" cy="422"/>
                <a:chOff x="516" y="5900"/>
                <a:chExt cx="2576" cy="422"/>
              </a:xfrm>
            </p:grpSpPr>
            <p:sp>
              <p:nvSpPr>
                <p:cNvPr id="58404" name="Rectangle 323"/>
                <p:cNvSpPr>
                  <a:spLocks noChangeArrowheads="1"/>
                </p:cNvSpPr>
                <p:nvPr/>
              </p:nvSpPr>
              <p:spPr bwMode="auto">
                <a:xfrm>
                  <a:off x="544" y="5900"/>
                  <a:ext cx="2520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tr-TR" sz="1400" b="1" i="1"/>
                    <a:t>İş</a:t>
                  </a:r>
                  <a:r>
                    <a:rPr lang="tr-TR" sz="1400" b="1" i="1">
                      <a:cs typeface="Times New Roman" charset="0"/>
                    </a:rPr>
                    <a:t>le ilgili hastal</a:t>
                  </a:r>
                  <a:r>
                    <a:rPr lang="tr-TR" sz="1400" b="1" i="1"/>
                    <a:t>ı</a:t>
                  </a:r>
                  <a:r>
                    <a:rPr lang="tr-TR" sz="1400" b="1" i="1">
                      <a:cs typeface="Times New Roman" charset="0"/>
                    </a:rPr>
                    <a:t>klar için iyile</a:t>
                  </a:r>
                  <a:r>
                    <a:rPr lang="tr-TR" sz="1400" b="1" i="1"/>
                    <a:t>ş</a:t>
                  </a:r>
                  <a:r>
                    <a:rPr lang="tr-TR" sz="1400" b="1" i="1">
                      <a:cs typeface="Times New Roman" charset="0"/>
                    </a:rPr>
                    <a:t>tirici hizmetler</a:t>
                  </a:r>
                  <a:endParaRPr lang="en-US" sz="1200"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58405" name="Rectangle 324"/>
                <p:cNvSpPr>
                  <a:spLocks noChangeArrowheads="1"/>
                </p:cNvSpPr>
                <p:nvPr/>
              </p:nvSpPr>
              <p:spPr bwMode="auto">
                <a:xfrm>
                  <a:off x="516" y="5900"/>
                  <a:ext cx="2576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677" name="Group 325"/>
              <p:cNvGrpSpPr>
                <a:grpSpLocks/>
              </p:cNvGrpSpPr>
              <p:nvPr/>
            </p:nvGrpSpPr>
            <p:grpSpPr bwMode="auto">
              <a:xfrm>
                <a:off x="0" y="6322"/>
                <a:ext cx="516" cy="422"/>
                <a:chOff x="0" y="6322"/>
                <a:chExt cx="516" cy="422"/>
              </a:xfrm>
            </p:grpSpPr>
            <p:sp>
              <p:nvSpPr>
                <p:cNvPr id="58400" name="Rectangle 326"/>
                <p:cNvSpPr>
                  <a:spLocks noChangeArrowheads="1"/>
                </p:cNvSpPr>
                <p:nvPr/>
              </p:nvSpPr>
              <p:spPr bwMode="auto">
                <a:xfrm>
                  <a:off x="0" y="6322"/>
                  <a:ext cx="516" cy="42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683" name="Group 327"/>
                <p:cNvGrpSpPr>
                  <a:grpSpLocks/>
                </p:cNvGrpSpPr>
                <p:nvPr/>
              </p:nvGrpSpPr>
              <p:grpSpPr bwMode="auto">
                <a:xfrm>
                  <a:off x="0" y="6322"/>
                  <a:ext cx="516" cy="422"/>
                  <a:chOff x="0" y="6322"/>
                  <a:chExt cx="516" cy="422"/>
                </a:xfrm>
              </p:grpSpPr>
              <p:sp>
                <p:nvSpPr>
                  <p:cNvPr id="58402" name="Rectangle 328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6322"/>
                    <a:ext cx="460" cy="422"/>
                  </a:xfrm>
                  <a:prstGeom prst="rect">
                    <a:avLst/>
                  </a:prstGeom>
                  <a:solidFill>
                    <a:srgbClr val="99CC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403" name="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322"/>
                    <a:ext cx="516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687" name="Group 330"/>
              <p:cNvGrpSpPr>
                <a:grpSpLocks/>
              </p:cNvGrpSpPr>
              <p:nvPr/>
            </p:nvGrpSpPr>
            <p:grpSpPr bwMode="auto">
              <a:xfrm>
                <a:off x="516" y="6322"/>
                <a:ext cx="2576" cy="422"/>
                <a:chOff x="516" y="6322"/>
                <a:chExt cx="2576" cy="422"/>
              </a:xfrm>
            </p:grpSpPr>
            <p:sp>
              <p:nvSpPr>
                <p:cNvPr id="58398" name="Rectangle 331"/>
                <p:cNvSpPr>
                  <a:spLocks noChangeArrowheads="1"/>
                </p:cNvSpPr>
                <p:nvPr/>
              </p:nvSpPr>
              <p:spPr bwMode="auto">
                <a:xfrm>
                  <a:off x="544" y="6322"/>
                  <a:ext cx="2520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tr-TR" sz="1400" b="1" i="1"/>
                    <a:t>İş</a:t>
                  </a:r>
                  <a:r>
                    <a:rPr lang="tr-TR" sz="1400" b="1" i="1">
                      <a:cs typeface="Times New Roman" charset="0"/>
                    </a:rPr>
                    <a:t>e giriş bak</a:t>
                  </a:r>
                  <a:r>
                    <a:rPr lang="tr-TR" sz="1400" b="1" i="1"/>
                    <a:t>ı</a:t>
                  </a:r>
                  <a:r>
                    <a:rPr lang="tr-TR" sz="1400" b="1" i="1">
                      <a:cs typeface="Times New Roman" charset="0"/>
                    </a:rPr>
                    <a:t>ları ve periyodik bak</a:t>
                  </a:r>
                  <a:r>
                    <a:rPr lang="tr-TR" sz="1400" b="1" i="1"/>
                    <a:t>ı</a:t>
                  </a:r>
                  <a:r>
                    <a:rPr lang="tr-TR" sz="1400" b="1" i="1">
                      <a:cs typeface="Times New Roman" charset="0"/>
                    </a:rPr>
                    <a:t>lar</a:t>
                  </a:r>
                  <a:endParaRPr lang="en-US" sz="1200"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58399" name="Rectangle 332"/>
                <p:cNvSpPr>
                  <a:spLocks noChangeArrowheads="1"/>
                </p:cNvSpPr>
                <p:nvPr/>
              </p:nvSpPr>
              <p:spPr bwMode="auto">
                <a:xfrm>
                  <a:off x="516" y="6322"/>
                  <a:ext cx="2576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691" name="Group 333"/>
              <p:cNvGrpSpPr>
                <a:grpSpLocks/>
              </p:cNvGrpSpPr>
              <p:nvPr/>
            </p:nvGrpSpPr>
            <p:grpSpPr bwMode="auto">
              <a:xfrm>
                <a:off x="0" y="6744"/>
                <a:ext cx="516" cy="422"/>
                <a:chOff x="0" y="6744"/>
                <a:chExt cx="516" cy="422"/>
              </a:xfrm>
            </p:grpSpPr>
            <p:sp>
              <p:nvSpPr>
                <p:cNvPr id="58394" name="Rectangle 334"/>
                <p:cNvSpPr>
                  <a:spLocks noChangeArrowheads="1"/>
                </p:cNvSpPr>
                <p:nvPr/>
              </p:nvSpPr>
              <p:spPr bwMode="auto">
                <a:xfrm>
                  <a:off x="0" y="6744"/>
                  <a:ext cx="516" cy="422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695" name="Group 335"/>
                <p:cNvGrpSpPr>
                  <a:grpSpLocks/>
                </p:cNvGrpSpPr>
                <p:nvPr/>
              </p:nvGrpSpPr>
              <p:grpSpPr bwMode="auto">
                <a:xfrm>
                  <a:off x="0" y="6744"/>
                  <a:ext cx="516" cy="422"/>
                  <a:chOff x="0" y="6744"/>
                  <a:chExt cx="516" cy="422"/>
                </a:xfrm>
              </p:grpSpPr>
              <p:sp>
                <p:nvSpPr>
                  <p:cNvPr id="58396" name="Rectangle 336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6744"/>
                    <a:ext cx="460" cy="422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397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744"/>
                    <a:ext cx="516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699" name="Group 338"/>
              <p:cNvGrpSpPr>
                <a:grpSpLocks/>
              </p:cNvGrpSpPr>
              <p:nvPr/>
            </p:nvGrpSpPr>
            <p:grpSpPr bwMode="auto">
              <a:xfrm>
                <a:off x="516" y="6744"/>
                <a:ext cx="2576" cy="422"/>
                <a:chOff x="516" y="6744"/>
                <a:chExt cx="2576" cy="422"/>
              </a:xfrm>
            </p:grpSpPr>
            <p:sp>
              <p:nvSpPr>
                <p:cNvPr id="58392" name="Rectangle 339"/>
                <p:cNvSpPr>
                  <a:spLocks noChangeArrowheads="1"/>
                </p:cNvSpPr>
                <p:nvPr/>
              </p:nvSpPr>
              <p:spPr bwMode="auto">
                <a:xfrm>
                  <a:off x="544" y="6744"/>
                  <a:ext cx="2520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tr-TR" sz="1400" b="1" i="1">
                      <a:cs typeface="Times New Roman" charset="0"/>
                    </a:rPr>
                    <a:t>Çal</a:t>
                  </a:r>
                  <a:r>
                    <a:rPr lang="tr-TR" sz="1400" b="1" i="1"/>
                    <a:t>ış</a:t>
                  </a:r>
                  <a:r>
                    <a:rPr lang="tr-TR" sz="1400" b="1" i="1">
                      <a:cs typeface="Times New Roman" charset="0"/>
                    </a:rPr>
                    <a:t>ma ortam</a:t>
                  </a:r>
                  <a:r>
                    <a:rPr lang="tr-TR" sz="1400" b="1" i="1"/>
                    <a:t>ı</a:t>
                  </a:r>
                  <a:r>
                    <a:rPr lang="tr-TR" sz="1400" b="1" i="1">
                      <a:cs typeface="Times New Roman" charset="0"/>
                    </a:rPr>
                    <a:t>na yönelik etkinlikler</a:t>
                  </a:r>
                  <a:endParaRPr lang="en-US" sz="1200"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58393" name="Rectangle 340"/>
                <p:cNvSpPr>
                  <a:spLocks noChangeArrowheads="1"/>
                </p:cNvSpPr>
                <p:nvPr/>
              </p:nvSpPr>
              <p:spPr bwMode="auto">
                <a:xfrm>
                  <a:off x="516" y="6744"/>
                  <a:ext cx="2576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705" name="Group 341"/>
              <p:cNvGrpSpPr>
                <a:grpSpLocks/>
              </p:cNvGrpSpPr>
              <p:nvPr/>
            </p:nvGrpSpPr>
            <p:grpSpPr bwMode="auto">
              <a:xfrm>
                <a:off x="0" y="7166"/>
                <a:ext cx="516" cy="556"/>
                <a:chOff x="0" y="7166"/>
                <a:chExt cx="516" cy="556"/>
              </a:xfrm>
            </p:grpSpPr>
            <p:sp>
              <p:nvSpPr>
                <p:cNvPr id="58388" name="Rectangle 342"/>
                <p:cNvSpPr>
                  <a:spLocks noChangeArrowheads="1"/>
                </p:cNvSpPr>
                <p:nvPr/>
              </p:nvSpPr>
              <p:spPr bwMode="auto">
                <a:xfrm>
                  <a:off x="0" y="7166"/>
                  <a:ext cx="516" cy="55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709" name="Group 343"/>
                <p:cNvGrpSpPr>
                  <a:grpSpLocks/>
                </p:cNvGrpSpPr>
                <p:nvPr/>
              </p:nvGrpSpPr>
              <p:grpSpPr bwMode="auto">
                <a:xfrm>
                  <a:off x="0" y="7166"/>
                  <a:ext cx="516" cy="556"/>
                  <a:chOff x="0" y="7166"/>
                  <a:chExt cx="516" cy="556"/>
                </a:xfrm>
              </p:grpSpPr>
              <p:sp>
                <p:nvSpPr>
                  <p:cNvPr id="58390" name="Rectangle 344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7166"/>
                    <a:ext cx="460" cy="556"/>
                  </a:xfrm>
                  <a:prstGeom prst="rect">
                    <a:avLst/>
                  </a:prstGeom>
                  <a:solidFill>
                    <a:srgbClr val="33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200">
                        <a:solidFill>
                          <a:srgbClr val="000066"/>
                        </a:solidFill>
                        <a:latin typeface="Times New Roman" charset="0"/>
                        <a:cs typeface="Times New Roman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solidFill>
                        <a:srgbClr val="000066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58391" name="Rectangle 34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7166"/>
                    <a:ext cx="516" cy="55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713" name="Group 346"/>
              <p:cNvGrpSpPr>
                <a:grpSpLocks/>
              </p:cNvGrpSpPr>
              <p:nvPr/>
            </p:nvGrpSpPr>
            <p:grpSpPr bwMode="auto">
              <a:xfrm>
                <a:off x="516" y="7166"/>
                <a:ext cx="2576" cy="556"/>
                <a:chOff x="516" y="7166"/>
                <a:chExt cx="2576" cy="556"/>
              </a:xfrm>
            </p:grpSpPr>
            <p:sp>
              <p:nvSpPr>
                <p:cNvPr id="58386" name="Rectangle 347"/>
                <p:cNvSpPr>
                  <a:spLocks noChangeArrowheads="1"/>
                </p:cNvSpPr>
                <p:nvPr/>
              </p:nvSpPr>
              <p:spPr bwMode="auto">
                <a:xfrm>
                  <a:off x="544" y="7166"/>
                  <a:ext cx="2520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tr-TR" sz="1400" b="1" i="1">
                      <a:cs typeface="Times New Roman" charset="0"/>
                    </a:rPr>
                    <a:t>Sa</a:t>
                  </a:r>
                  <a:r>
                    <a:rPr lang="tr-TR" sz="1400" b="1" i="1"/>
                    <a:t>ğ</a:t>
                  </a:r>
                  <a:r>
                    <a:rPr lang="tr-TR" sz="1400" b="1" i="1">
                      <a:cs typeface="Times New Roman" charset="0"/>
                    </a:rPr>
                    <a:t>l</a:t>
                  </a:r>
                  <a:r>
                    <a:rPr lang="tr-TR" sz="1400" b="1" i="1"/>
                    <a:t>ı</a:t>
                  </a:r>
                  <a:r>
                    <a:rPr lang="tr-TR" sz="1400" b="1" i="1">
                      <a:cs typeface="Times New Roman" charset="0"/>
                    </a:rPr>
                    <a:t>k e</a:t>
                  </a:r>
                  <a:r>
                    <a:rPr lang="tr-TR" sz="1400" b="1" i="1"/>
                    <a:t>ğ</a:t>
                  </a:r>
                  <a:r>
                    <a:rPr lang="tr-TR" sz="1400" b="1" i="1">
                      <a:cs typeface="Times New Roman" charset="0"/>
                    </a:rPr>
                    <a:t>itimi / ya</a:t>
                  </a:r>
                  <a:r>
                    <a:rPr lang="tr-TR" sz="1400" b="1" i="1"/>
                    <a:t>ş</a:t>
                  </a:r>
                  <a:r>
                    <a:rPr lang="tr-TR" sz="1400" b="1" i="1">
                      <a:cs typeface="Times New Roman" charset="0"/>
                    </a:rPr>
                    <a:t>am biçimi / sa</a:t>
                  </a:r>
                  <a:r>
                    <a:rPr lang="tr-TR" sz="1400" b="1" i="1"/>
                    <a:t>ğlığı</a:t>
                  </a:r>
                  <a:r>
                    <a:rPr lang="tr-TR" sz="1400" b="1" i="1">
                      <a:cs typeface="Times New Roman" charset="0"/>
                    </a:rPr>
                    <a:t>n geli</a:t>
                  </a:r>
                  <a:r>
                    <a:rPr lang="tr-TR" sz="1400" b="1" i="1"/>
                    <a:t>ş</a:t>
                  </a:r>
                  <a:r>
                    <a:rPr lang="tr-TR" sz="1400" b="1" i="1">
                      <a:cs typeface="Times New Roman" charset="0"/>
                    </a:rPr>
                    <a:t>tirilmesi</a:t>
                  </a:r>
                  <a:endParaRPr lang="en-US" sz="1200"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58387" name="Rectangle 348"/>
                <p:cNvSpPr>
                  <a:spLocks noChangeArrowheads="1"/>
                </p:cNvSpPr>
                <p:nvPr/>
              </p:nvSpPr>
              <p:spPr bwMode="auto">
                <a:xfrm>
                  <a:off x="516" y="7166"/>
                  <a:ext cx="2576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8375" name="Rectangle 349"/>
            <p:cNvSpPr>
              <a:spLocks noChangeArrowheads="1"/>
            </p:cNvSpPr>
            <p:nvPr/>
          </p:nvSpPr>
          <p:spPr bwMode="auto">
            <a:xfrm>
              <a:off x="-3" y="5370"/>
              <a:ext cx="3098" cy="2355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Başlık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57250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Yasal Düzenlemelerde İşyeri Hekimi Tanımlanmadı!</a:t>
            </a:r>
            <a:endParaRPr lang="tr-TR" altLang="tr-TR" sz="3600" b="1" dirty="0" smtClean="0">
              <a:latin typeface="Arial" charset="0"/>
              <a:cs typeface="Arial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038600" cy="3400425"/>
          </a:xfrm>
          <a:ln w="38100"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u="sng" dirty="0" smtClean="0">
                <a:latin typeface="+mn-lt"/>
                <a:cs typeface="Arial" pitchFamily="34" charset="0"/>
              </a:rPr>
              <a:t>5510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smtClean="0">
                <a:latin typeface="+mn-lt"/>
                <a:cs typeface="Arial" pitchFamily="34" charset="0"/>
              </a:rPr>
              <a:t>Meslek </a:t>
            </a:r>
            <a:r>
              <a:rPr lang="tr-TR" dirty="0">
                <a:latin typeface="+mn-lt"/>
                <a:cs typeface="Arial" pitchFamily="34" charset="0"/>
              </a:rPr>
              <a:t>hastalığı, sigortalının çalıştığı veya yaptığı işin niteliğinden dolayı tekrarlanan bir sebeple veya işin yürütüm şartları yüzünden uğradığı geçici veya sürekli hastalık, bedensel veya ruhsal özürlülük halleridir</a:t>
            </a:r>
            <a:r>
              <a:rPr lang="tr-TR" dirty="0" smtClean="0">
                <a:latin typeface="+mn-lt"/>
                <a:cs typeface="Arial" pitchFamily="34" charset="0"/>
              </a:rPr>
              <a:t>.</a:t>
            </a:r>
            <a:endParaRPr lang="tr-TR" dirty="0">
              <a:latin typeface="+mn-lt"/>
              <a:cs typeface="Arial" pitchFamily="34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38600" cy="3400425"/>
          </a:xfrm>
          <a:ln w="38100"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u="sng" dirty="0" smtClean="0">
                <a:latin typeface="Arial" pitchFamily="34" charset="0"/>
                <a:cs typeface="Arial" pitchFamily="34" charset="0"/>
              </a:rPr>
              <a:t>6331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smtClean="0">
                <a:latin typeface="+mn-lt"/>
                <a:cs typeface="Arial" pitchFamily="34" charset="0"/>
              </a:rPr>
              <a:t>Meslek </a:t>
            </a:r>
            <a:r>
              <a:rPr lang="tr-TR" dirty="0">
                <a:latin typeface="+mn-lt"/>
                <a:cs typeface="Arial" pitchFamily="34" charset="0"/>
              </a:rPr>
              <a:t>hastalığı: Mesleki risklere </a:t>
            </a:r>
            <a:r>
              <a:rPr lang="tr-TR" dirty="0" err="1">
                <a:latin typeface="+mn-lt"/>
                <a:cs typeface="Arial" pitchFamily="34" charset="0"/>
              </a:rPr>
              <a:t>maruziyet</a:t>
            </a:r>
            <a:r>
              <a:rPr lang="tr-TR" dirty="0">
                <a:latin typeface="+mn-lt"/>
                <a:cs typeface="Arial" pitchFamily="34" charset="0"/>
              </a:rPr>
              <a:t> sonucu ortaya çıkan </a:t>
            </a:r>
            <a:r>
              <a:rPr lang="tr-TR" dirty="0" smtClean="0">
                <a:latin typeface="+mn-lt"/>
                <a:cs typeface="Arial" pitchFamily="34" charset="0"/>
              </a:rPr>
              <a:t>hastalığı,…</a:t>
            </a:r>
            <a:endParaRPr lang="tr-TR" dirty="0">
              <a:latin typeface="+mn-lt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/>
          </a:p>
        </p:txBody>
      </p:sp>
      <p:sp>
        <p:nvSpPr>
          <p:cNvPr id="5125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2388"/>
            <a:ext cx="2133600" cy="2730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8AFB808-433A-4317-9773-3A0C1A802A6C}" type="slidenum">
              <a:rPr lang="tr-TR" altLang="tr-TR"/>
              <a:pPr/>
              <a:t>16</a:t>
            </a:fld>
            <a:endParaRPr lang="tr-TR" altLang="tr-TR"/>
          </a:p>
        </p:txBody>
      </p:sp>
      <p:sp>
        <p:nvSpPr>
          <p:cNvPr id="5126" name="Dikdörtgen 4"/>
          <p:cNvSpPr>
            <a:spLocks noChangeArrowheads="1"/>
          </p:cNvSpPr>
          <p:nvPr/>
        </p:nvSpPr>
        <p:spPr bwMode="auto">
          <a:xfrm>
            <a:off x="338138" y="5300663"/>
            <a:ext cx="84963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altLang="tr-TR" sz="2400">
                <a:latin typeface="Arial" charset="0"/>
                <a:cs typeface="Arial" charset="0"/>
              </a:rPr>
              <a:t>“İş aktiviteleri esnasında maruz kalınan risk faktörleri nedeniyle oluşan her türlü hastalık” </a:t>
            </a:r>
          </a:p>
          <a:p>
            <a:pPr algn="r" eaLnBrk="1" hangingPunct="1"/>
            <a:r>
              <a:rPr lang="tr-TR" altLang="tr-TR" sz="1100">
                <a:latin typeface="Arial" charset="0"/>
                <a:cs typeface="Arial" charset="0"/>
              </a:rPr>
              <a:t>                                                         </a:t>
            </a:r>
            <a:r>
              <a:rPr lang="tr-TR" altLang="tr-TR">
                <a:latin typeface="Arial" charset="0"/>
                <a:cs typeface="Arial" charset="0"/>
              </a:rPr>
              <a:t>ILO’nun 155 sayılı sözleşmesi</a:t>
            </a:r>
            <a:endParaRPr lang="tr-TR" altLang="tr-TR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Başlık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569325" cy="1143000"/>
          </a:xfrm>
          <a:solidFill>
            <a:schemeClr val="bg1"/>
          </a:solidFill>
        </p:spPr>
        <p:txBody>
          <a:bodyPr/>
          <a:lstStyle/>
          <a:p>
            <a:r>
              <a:rPr lang="tr-TR" altLang="tr-TR" sz="4000" b="1" dirty="0" smtClean="0"/>
              <a:t>TANI - 5510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87338" y="1341438"/>
            <a:ext cx="8569325" cy="525621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tr-TR" sz="2400" dirty="0"/>
              <a:t>Sigortalının çalıştığı işten dolayı </a:t>
            </a:r>
            <a:r>
              <a:rPr lang="tr-TR" sz="2400" b="1" u="sng" dirty="0"/>
              <a:t>meslek hastalığına tutulduğunun</a:t>
            </a:r>
            <a:r>
              <a:rPr lang="tr-TR" sz="2400" dirty="0"/>
              <a:t>;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400" dirty="0" smtClean="0"/>
              <a:t>	a</a:t>
            </a:r>
            <a:r>
              <a:rPr lang="tr-TR" sz="2400" dirty="0"/>
              <a:t>) Kurumca yetkilendirilen sağlık hizmet sunucuları tarafından </a:t>
            </a:r>
            <a:r>
              <a:rPr lang="tr-TR" sz="2400" dirty="0" err="1"/>
              <a:t>usûlüne</a:t>
            </a:r>
            <a:r>
              <a:rPr lang="tr-TR" sz="2400" dirty="0"/>
              <a:t> uygun olarak düzenlenen sağlık kurulu raporu ve dayanağı tıbbî belgelerin incelenmesi,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400" dirty="0" smtClean="0"/>
              <a:t>	b</a:t>
            </a:r>
            <a:r>
              <a:rPr lang="tr-TR" sz="2400" dirty="0"/>
              <a:t>) Kurumca gerekli görüldüğü hallerde, işyerindeki çalışma şartlarını ve buna bağlı tıbbî sonuçlarını ortaya koyan denetim raporları ve gerekli diğer belgelerin </a:t>
            </a:r>
            <a:r>
              <a:rPr lang="tr-TR" sz="2400" dirty="0" smtClean="0"/>
              <a:t>incelenmesi, sonucu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tr-TR" sz="3600" b="1" dirty="0" smtClean="0"/>
              <a:t>Kurum </a:t>
            </a:r>
            <a:r>
              <a:rPr lang="tr-TR" sz="3600" b="1" dirty="0"/>
              <a:t>Sağlık Kurulu tarafından tespit edilmesi </a:t>
            </a:r>
            <a:r>
              <a:rPr lang="tr-TR" sz="3600" b="1" dirty="0" smtClean="0">
                <a:solidFill>
                  <a:srgbClr val="FF0000"/>
                </a:solidFill>
              </a:rPr>
              <a:t>zorunludur</a:t>
            </a:r>
            <a:endParaRPr lang="tr-TR" sz="2400" dirty="0" smtClean="0"/>
          </a:p>
          <a:p>
            <a:pPr>
              <a:defRPr/>
            </a:pPr>
            <a:r>
              <a:rPr lang="tr-TR" sz="2400" dirty="0" smtClean="0"/>
              <a:t>Hangi </a:t>
            </a:r>
            <a:r>
              <a:rPr lang="tr-TR" sz="2400" dirty="0"/>
              <a:t>hallerin meslek hastalığı sayılacağı, </a:t>
            </a:r>
            <a:r>
              <a:rPr lang="tr-TR" sz="2400" dirty="0" smtClean="0"/>
              <a:t>Kurum </a:t>
            </a:r>
            <a:r>
              <a:rPr lang="tr-TR" sz="2400" dirty="0"/>
              <a:t>tarafından çıkarılacak yönetmelikte düzenlenir. </a:t>
            </a:r>
            <a:endParaRPr lang="tr-TR" sz="2400" dirty="0" smtClean="0"/>
          </a:p>
        </p:txBody>
      </p:sp>
      <p:sp>
        <p:nvSpPr>
          <p:cNvPr id="12292" name="4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78B1BC-055E-4905-8275-FB5B95763592}" type="slidenum">
              <a:rPr lang="tr-TR" altLang="tr-TR"/>
              <a:pPr/>
              <a:t>17</a:t>
            </a:fld>
            <a:endParaRPr lang="tr-TR" altLang="tr-TR"/>
          </a:p>
        </p:txBody>
      </p:sp>
      <p:sp>
        <p:nvSpPr>
          <p:cNvPr id="4" name="Dikdörtgen 3"/>
          <p:cNvSpPr/>
          <p:nvPr/>
        </p:nvSpPr>
        <p:spPr>
          <a:xfrm>
            <a:off x="684213" y="4508500"/>
            <a:ext cx="7775575" cy="108108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0825" y="2636838"/>
            <a:ext cx="8229600" cy="965200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tr-TR" altLang="tr-TR" sz="6000" b="1" smtClean="0"/>
              <a:t>Kafa koparmak</a:t>
            </a:r>
          </a:p>
          <a:p>
            <a:pPr algn="ctr">
              <a:buFont typeface="Arial" charset="0"/>
              <a:buNone/>
            </a:pPr>
            <a:endParaRPr lang="tr-TR" altLang="tr-TR" sz="6000" b="1" smtClean="0"/>
          </a:p>
        </p:txBody>
      </p:sp>
      <p:sp>
        <p:nvSpPr>
          <p:cNvPr id="13315" name="4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42E89A-9945-4A9E-A609-A2DB4B873D58}" type="slidenum">
              <a:rPr lang="tr-TR" altLang="tr-TR"/>
              <a:pPr/>
              <a:t>18</a:t>
            </a:fld>
            <a:endParaRPr lang="tr-TR" altLang="tr-TR"/>
          </a:p>
        </p:txBody>
      </p:sp>
      <p:sp>
        <p:nvSpPr>
          <p:cNvPr id="6" name="7 Dikdörtgen"/>
          <p:cNvSpPr>
            <a:spLocks noChangeArrowheads="1"/>
          </p:cNvSpPr>
          <p:nvPr/>
        </p:nvSpPr>
        <p:spPr bwMode="auto">
          <a:xfrm>
            <a:off x="642910" y="2571744"/>
            <a:ext cx="7705725" cy="2646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4400" u="sng" dirty="0"/>
              <a:t>5510- Tanımlar </a:t>
            </a:r>
          </a:p>
          <a:p>
            <a:pPr algn="ctr" eaLnBrk="1" hangingPunct="1"/>
            <a:r>
              <a:rPr lang="tr-TR" altLang="tr-TR" sz="2800" dirty="0"/>
              <a:t>Aile hekimi var, sağlık hizmet sunucusu var,</a:t>
            </a:r>
          </a:p>
          <a:p>
            <a:pPr algn="ctr" eaLnBrk="1" hangingPunct="1"/>
            <a:r>
              <a:rPr lang="tr-TR" altLang="tr-TR" sz="5400" b="1" dirty="0"/>
              <a:t>işyeri hekimi</a:t>
            </a:r>
          </a:p>
          <a:p>
            <a:pPr algn="ctr" eaLnBrk="1" hangingPunct="1"/>
            <a:r>
              <a:rPr lang="tr-TR" altLang="tr-TR" sz="4000" b="1" dirty="0"/>
              <a:t>yok !</a:t>
            </a:r>
            <a:endParaRPr lang="tr-TR" altLang="tr-TR" sz="7200" b="1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1066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tr-TR" sz="3600" b="1" dirty="0" smtClean="0"/>
              <a:t>Hatta O Kadar, Öyle ki…</a:t>
            </a:r>
            <a:endParaRPr lang="tr-TR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539750" y="3933825"/>
            <a:ext cx="8280400" cy="13668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9459" name="İçerik Yer Tutucusu 5"/>
          <p:cNvSpPr>
            <a:spLocks noGrp="1"/>
          </p:cNvSpPr>
          <p:nvPr>
            <p:ph idx="1"/>
          </p:nvPr>
        </p:nvSpPr>
        <p:spPr>
          <a:xfrm>
            <a:off x="539750" y="1268413"/>
            <a:ext cx="8280400" cy="5040312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Arial" charset="0"/>
              <a:buNone/>
            </a:pPr>
            <a:r>
              <a:rPr lang="tr-TR" altLang="tr-TR" sz="2200" u="sng" dirty="0" smtClean="0"/>
              <a:t>İş kazası ve meslek hastalıklarının </a:t>
            </a:r>
            <a:r>
              <a:rPr lang="tr-TR" altLang="tr-TR" sz="2400" b="1" u="sng" dirty="0" smtClean="0"/>
              <a:t>kayıt ve bildirimi</a:t>
            </a:r>
          </a:p>
          <a:p>
            <a:pPr marL="0" indent="0" algn="just">
              <a:buFont typeface="Arial" charset="0"/>
              <a:buNone/>
            </a:pPr>
            <a:r>
              <a:rPr lang="tr-TR" altLang="tr-TR" sz="2200" dirty="0" smtClean="0"/>
              <a:t>MADDE 14 –</a:t>
            </a:r>
            <a:r>
              <a:rPr lang="tr-TR" altLang="tr-TR" sz="2200" b="1" dirty="0" smtClean="0"/>
              <a:t> </a:t>
            </a:r>
            <a:endParaRPr lang="tr-TR" altLang="tr-TR" sz="2200" dirty="0" smtClean="0"/>
          </a:p>
          <a:p>
            <a:pPr marL="0" indent="0" algn="just">
              <a:buFont typeface="Arial" charset="0"/>
              <a:buNone/>
            </a:pPr>
            <a:r>
              <a:rPr lang="tr-TR" altLang="tr-TR" sz="2200" dirty="0" smtClean="0"/>
              <a:t>(2) </a:t>
            </a:r>
            <a:r>
              <a:rPr lang="tr-TR" altLang="tr-TR" sz="2200" b="1" dirty="0" smtClean="0">
                <a:solidFill>
                  <a:srgbClr val="FF0000"/>
                </a:solidFill>
              </a:rPr>
              <a:t>İşveren</a:t>
            </a:r>
            <a:r>
              <a:rPr lang="tr-TR" altLang="tr-TR" sz="2200" dirty="0" smtClean="0"/>
              <a:t>, aşağıdaki hallerde belirtilen sürede Sosyal Güvenlik Kurumuna </a:t>
            </a:r>
            <a:r>
              <a:rPr lang="tr-TR" altLang="tr-TR" sz="2200" u="sng" dirty="0" smtClean="0"/>
              <a:t>bildirimde</a:t>
            </a:r>
            <a:r>
              <a:rPr lang="tr-TR" altLang="tr-TR" sz="2200" dirty="0" smtClean="0"/>
              <a:t> bulunur: </a:t>
            </a:r>
          </a:p>
          <a:p>
            <a:pPr marL="0" indent="0" algn="just">
              <a:buFont typeface="Arial" charset="0"/>
              <a:buNone/>
            </a:pPr>
            <a:r>
              <a:rPr lang="tr-TR" altLang="tr-TR" sz="2200" dirty="0" smtClean="0"/>
              <a:t>	b) Sağlık hizmeti sunucuları veya </a:t>
            </a:r>
            <a:r>
              <a:rPr lang="tr-TR" altLang="tr-TR" sz="2200" u="sng" dirty="0" smtClean="0"/>
              <a:t>işyeri hekimi </a:t>
            </a:r>
            <a:r>
              <a:rPr lang="tr-TR" altLang="tr-TR" sz="2200" dirty="0" smtClean="0"/>
              <a:t>tarafından kendisine bildirilen </a:t>
            </a:r>
            <a:r>
              <a:rPr lang="tr-TR" altLang="tr-TR" sz="2200" b="1" dirty="0" smtClean="0"/>
              <a:t>meslek hastalıklarını</a:t>
            </a:r>
            <a:r>
              <a:rPr lang="tr-TR" altLang="tr-TR" sz="2200" dirty="0" smtClean="0"/>
              <a:t>, öğrendiği tarihten itibaren üç iş günü içinde.</a:t>
            </a:r>
          </a:p>
          <a:p>
            <a:pPr marL="0" indent="0" algn="just">
              <a:buFont typeface="Arial" charset="0"/>
              <a:buNone/>
            </a:pPr>
            <a:r>
              <a:rPr lang="tr-TR" altLang="tr-TR" sz="2200" dirty="0" smtClean="0"/>
              <a:t>(3)</a:t>
            </a:r>
            <a:r>
              <a:rPr lang="tr-TR" altLang="tr-TR" sz="2200" u="sng" dirty="0" smtClean="0"/>
              <a:t> </a:t>
            </a:r>
            <a:r>
              <a:rPr lang="tr-TR" altLang="tr-TR" sz="2200" b="1" u="sng" dirty="0" smtClean="0">
                <a:solidFill>
                  <a:srgbClr val="FF0000"/>
                </a:solidFill>
              </a:rPr>
              <a:t>İşyeri hekimi </a:t>
            </a:r>
            <a:r>
              <a:rPr lang="tr-TR" altLang="tr-TR" sz="2200" b="1" dirty="0" smtClean="0">
                <a:solidFill>
                  <a:srgbClr val="FF0000"/>
                </a:solidFill>
              </a:rPr>
              <a:t>veya sağlık hizmeti sunucuları</a:t>
            </a:r>
            <a:r>
              <a:rPr lang="tr-TR" altLang="tr-TR" sz="2200" dirty="0" smtClean="0"/>
              <a:t>; </a:t>
            </a:r>
            <a:r>
              <a:rPr lang="tr-TR" altLang="tr-TR" sz="2200" b="1" dirty="0" smtClean="0"/>
              <a:t>meslek hastalığı </a:t>
            </a:r>
            <a:r>
              <a:rPr lang="tr-TR" altLang="tr-TR" sz="2800" b="1" u="sng" dirty="0" smtClean="0">
                <a:solidFill>
                  <a:srgbClr val="FFFF00"/>
                </a:solidFill>
              </a:rPr>
              <a:t>ön tanısı</a:t>
            </a:r>
            <a:r>
              <a:rPr lang="tr-TR" altLang="tr-TR" sz="2200" b="1" dirty="0" smtClean="0"/>
              <a:t> koydukları vakaları</a:t>
            </a:r>
            <a:r>
              <a:rPr lang="tr-TR" altLang="tr-TR" sz="2200" dirty="0" smtClean="0"/>
              <a:t>, Sosyal Güvenlik Kurumu tarafından </a:t>
            </a:r>
            <a:r>
              <a:rPr lang="tr-TR" altLang="tr-TR" sz="2800" b="1" dirty="0" smtClean="0">
                <a:solidFill>
                  <a:srgbClr val="FFC000"/>
                </a:solidFill>
              </a:rPr>
              <a:t>yetkilendirilen</a:t>
            </a:r>
            <a:r>
              <a:rPr lang="tr-TR" altLang="tr-TR" sz="2200" dirty="0" smtClean="0"/>
              <a:t> sağlık hizmeti sunucularına </a:t>
            </a:r>
            <a:r>
              <a:rPr lang="tr-TR" altLang="tr-TR" sz="2400" b="1" dirty="0" smtClean="0"/>
              <a:t>sevk eder.</a:t>
            </a:r>
            <a:endParaRPr lang="tr-TR" altLang="tr-TR" sz="2200" dirty="0" smtClean="0"/>
          </a:p>
          <a:p>
            <a:pPr marL="0" indent="0" algn="just">
              <a:buFont typeface="Arial" charset="0"/>
              <a:buNone/>
            </a:pPr>
            <a:r>
              <a:rPr lang="tr-TR" altLang="tr-TR" sz="2200" dirty="0" smtClean="0"/>
              <a:t>(4)………. </a:t>
            </a:r>
            <a:r>
              <a:rPr lang="tr-TR" altLang="tr-TR" sz="2200" b="1" dirty="0" smtClean="0">
                <a:solidFill>
                  <a:srgbClr val="FF0000"/>
                </a:solidFill>
              </a:rPr>
              <a:t>yetkilendirilen sağlık hizmeti sunucuları</a:t>
            </a:r>
            <a:r>
              <a:rPr lang="tr-TR" altLang="tr-TR" sz="2200" dirty="0" smtClean="0"/>
              <a:t> ise </a:t>
            </a:r>
            <a:r>
              <a:rPr lang="tr-TR" altLang="tr-TR" sz="2200" b="1" dirty="0" smtClean="0"/>
              <a:t>meslek hastalığı </a:t>
            </a:r>
          </a:p>
          <a:p>
            <a:pPr marL="0" indent="0" algn="just">
              <a:buFont typeface="Arial" charset="0"/>
              <a:buNone/>
            </a:pPr>
            <a:r>
              <a:rPr lang="tr-TR" altLang="tr-TR" sz="2200" b="1" dirty="0" smtClean="0"/>
              <a:t>tanısı koydukları vakaları</a:t>
            </a:r>
            <a:r>
              <a:rPr lang="tr-TR" altLang="tr-TR" sz="2200" dirty="0" smtClean="0"/>
              <a:t> en geç on gün içinde </a:t>
            </a:r>
            <a:r>
              <a:rPr lang="tr-TR" altLang="tr-TR" sz="2200" b="1" dirty="0" smtClean="0">
                <a:solidFill>
                  <a:srgbClr val="00B0F0"/>
                </a:solidFill>
              </a:rPr>
              <a:t>Sosyal Güvenlik Kurumuna </a:t>
            </a:r>
            <a:r>
              <a:rPr lang="tr-TR" altLang="tr-TR" sz="2200" b="1" dirty="0" smtClean="0"/>
              <a:t>bildirir.</a:t>
            </a:r>
          </a:p>
        </p:txBody>
      </p:sp>
      <p:sp>
        <p:nvSpPr>
          <p:cNvPr id="19460" name="8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4F77F6-2BEC-46AC-A6FC-61DAE4E485D4}" type="slidenum">
              <a:rPr lang="tr-TR" altLang="tr-TR"/>
              <a:pPr/>
              <a:t>19</a:t>
            </a:fld>
            <a:endParaRPr lang="tr-TR" altLang="tr-TR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250825" y="274638"/>
            <a:ext cx="8713788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r-TR" altLang="tr-TR" sz="3600" b="1" dirty="0"/>
              <a:t>Kayıt ve Bildirim - 6331</a:t>
            </a:r>
            <a:endParaRPr lang="tr-T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4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80C9EB-F71E-4CF3-9787-B7E65091071C}" type="slidenum">
              <a:rPr lang="tr-TR" altLang="tr-TR"/>
              <a:pPr/>
              <a:t>2</a:t>
            </a:fld>
            <a:endParaRPr lang="tr-TR" altLang="tr-TR"/>
          </a:p>
        </p:txBody>
      </p:sp>
      <p:sp>
        <p:nvSpPr>
          <p:cNvPr id="6" name="7 Dikdörtgen"/>
          <p:cNvSpPr>
            <a:spLocks noChangeArrowheads="1"/>
          </p:cNvSpPr>
          <p:nvPr/>
        </p:nvSpPr>
        <p:spPr bwMode="auto">
          <a:xfrm>
            <a:off x="571473" y="2571744"/>
            <a:ext cx="5214974" cy="38164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tr-TR" altLang="tr-TR" sz="5400" b="1" dirty="0"/>
              <a:t>İ</a:t>
            </a:r>
            <a:r>
              <a:rPr lang="tr-TR" altLang="tr-TR" sz="5400" b="1" dirty="0" smtClean="0"/>
              <a:t>şyeri </a:t>
            </a:r>
            <a:r>
              <a:rPr lang="tr-TR" altLang="tr-TR" sz="5400" b="1" dirty="0"/>
              <a:t>hekiminin</a:t>
            </a:r>
          </a:p>
          <a:p>
            <a:pPr algn="ctr" eaLnBrk="1" hangingPunct="1"/>
            <a:r>
              <a:rPr lang="tr-TR" altLang="tr-TR" sz="4000" b="1" dirty="0" err="1"/>
              <a:t>MH’nın</a:t>
            </a:r>
            <a:r>
              <a:rPr lang="tr-TR" altLang="tr-TR" sz="4000" b="1" dirty="0"/>
              <a:t> tanı ve tedavisinde rolü </a:t>
            </a:r>
          </a:p>
          <a:p>
            <a:pPr algn="ctr" eaLnBrk="1" hangingPunct="1"/>
            <a:r>
              <a:rPr lang="tr-TR" altLang="tr-TR" sz="5400" b="1" dirty="0" smtClean="0"/>
              <a:t> pratik olarak ne yazık ki yok </a:t>
            </a:r>
            <a:r>
              <a:rPr lang="tr-TR" altLang="tr-TR" sz="5400" b="1" dirty="0"/>
              <a:t>!</a:t>
            </a:r>
            <a:endParaRPr lang="tr-TR" altLang="tr-TR" sz="9600" b="1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42844" y="357166"/>
            <a:ext cx="8713788" cy="1066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b="1" dirty="0" smtClean="0"/>
              <a:t>Şöyle başlasak çok mu kolaycılık olur?</a:t>
            </a:r>
            <a:endParaRPr lang="tr-TR" b="1" dirty="0"/>
          </a:p>
        </p:txBody>
      </p:sp>
      <p:pic>
        <p:nvPicPr>
          <p:cNvPr id="5" name="Picture 3" descr="C:\Users\HP\AppData\Local\Microsoft\Windows\Temporary Internet Files\Content.IE5\HGPOEX7O\MC90035905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5750" y="1643050"/>
            <a:ext cx="250825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Başlık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424862" cy="1143000"/>
          </a:xfrm>
          <a:solidFill>
            <a:schemeClr val="bg1"/>
          </a:solidFill>
        </p:spPr>
        <p:txBody>
          <a:bodyPr/>
          <a:lstStyle/>
          <a:p>
            <a:r>
              <a:rPr lang="tr-TR" altLang="tr-TR" sz="4000" b="1" dirty="0" smtClean="0"/>
              <a:t>SGK 2013/35 sayılı genelge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288" y="1412875"/>
            <a:ext cx="8424862" cy="53292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>
              <a:defRPr/>
            </a:pPr>
            <a:r>
              <a:rPr lang="tr-TR" sz="2400" b="1" dirty="0"/>
              <a:t>Sigortalının</a:t>
            </a:r>
            <a:r>
              <a:rPr lang="tr-TR" sz="2400" dirty="0"/>
              <a:t> başvurduğu sağlık tesisi tarafından, </a:t>
            </a:r>
            <a:r>
              <a:rPr lang="tr-TR" sz="2400" b="1" i="1" dirty="0">
                <a:solidFill>
                  <a:srgbClr val="FF0000"/>
                </a:solidFill>
              </a:rPr>
              <a:t>rahatsızlığın mesleki şüpheye dayandırılması </a:t>
            </a:r>
            <a:r>
              <a:rPr lang="tr-TR" sz="2400" dirty="0"/>
              <a:t>ve </a:t>
            </a:r>
            <a:r>
              <a:rPr lang="tr-TR" sz="2400" u="sng" dirty="0"/>
              <a:t>istirahat raporunun </a:t>
            </a:r>
            <a:r>
              <a:rPr lang="tr-TR" sz="2400" dirty="0"/>
              <a:t>bu yönde düzenlenmesi neticesinde </a:t>
            </a:r>
            <a:r>
              <a:rPr lang="tr-TR" sz="2400" b="1" dirty="0"/>
              <a:t>sosyal güvenlik il müdürlükleri/sosyal güvenlik merkezlerine gönderildikten sonra,</a:t>
            </a:r>
            <a:r>
              <a:rPr lang="tr-TR" sz="2400" dirty="0"/>
              <a:t> </a:t>
            </a:r>
            <a:r>
              <a:rPr lang="tr-TR" sz="2400" b="1" dirty="0"/>
              <a:t>meslek hastalığının tespiti için </a:t>
            </a:r>
            <a:r>
              <a:rPr lang="tr-TR" sz="2400" u="sng" dirty="0"/>
              <a:t>ünitelerimiz</a:t>
            </a:r>
            <a:r>
              <a:rPr lang="tr-TR" sz="2400" dirty="0"/>
              <a:t>, 2013/31 sayılı genelge hükümlerine göre, </a:t>
            </a:r>
            <a:r>
              <a:rPr lang="tr-TR" sz="2400" b="1" i="1" dirty="0">
                <a:solidFill>
                  <a:srgbClr val="FF0000"/>
                </a:solidFill>
              </a:rPr>
              <a:t>Kurum Sağlık Kuruluna intikal ettirecektir.</a:t>
            </a:r>
          </a:p>
          <a:p>
            <a:pPr algn="just">
              <a:defRPr/>
            </a:pPr>
            <a:r>
              <a:rPr lang="tr-TR" sz="2400" b="1" i="1" dirty="0" smtClean="0"/>
              <a:t>Kurum </a:t>
            </a:r>
            <a:r>
              <a:rPr lang="tr-TR" sz="2400" b="1" i="1" dirty="0"/>
              <a:t>Sağlık Kurulu tarafından vakanın meslek hastalığı olduğunun tespit edilmesi halinde</a:t>
            </a:r>
            <a:r>
              <a:rPr lang="tr-TR" sz="2400" dirty="0"/>
              <a:t>, ünitelerimizce </a:t>
            </a:r>
            <a:r>
              <a:rPr lang="tr-TR" sz="2400" u="sng" dirty="0"/>
              <a:t>işverene</a:t>
            </a:r>
            <a:r>
              <a:rPr lang="tr-TR" sz="2400" dirty="0"/>
              <a:t> İş Kazası ve Meslek Hastalığı Bildirim Formu ile </a:t>
            </a:r>
            <a:r>
              <a:rPr lang="tr-TR" sz="2400" u="sng" dirty="0"/>
              <a:t>meslek hastalığı bildiriminde bulunması yazılı olarak talep edilecek</a:t>
            </a:r>
            <a:r>
              <a:rPr lang="tr-TR" sz="2400" dirty="0"/>
              <a:t>, işveren tarafından bu tebligatın tebliğ edildiği tarih Kanunda yer alan “öğrenildiği gün” olarak kabul edilecek ve 3 iş günü içerisinde bildirimin yapılması gerekecektir.</a:t>
            </a:r>
          </a:p>
          <a:p>
            <a:pPr algn="just">
              <a:defRPr/>
            </a:pPr>
            <a:endParaRPr lang="tr-TR" sz="2400" dirty="0"/>
          </a:p>
        </p:txBody>
      </p:sp>
      <p:sp>
        <p:nvSpPr>
          <p:cNvPr id="17412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E1B869-DB0B-4701-8223-61E05A7DAEDF}" type="slidenum">
              <a:rPr lang="tr-TR" altLang="tr-TR"/>
              <a:pPr/>
              <a:t>20</a:t>
            </a:fld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04800"/>
            <a:ext cx="8558242" cy="838184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smtClean="0">
                <a:solidFill>
                  <a:schemeClr val="tx1"/>
                </a:solidFill>
              </a:rPr>
              <a:t>TÜRKİYE’DE MESLEK HASTALIKLARI İLE  İLGİLİ TANI SÜREÇLERİ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685800" y="2667000"/>
            <a:ext cx="1600200" cy="715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1600" dirty="0"/>
              <a:t>İşyeri Hekimi</a:t>
            </a:r>
          </a:p>
          <a:p>
            <a:pPr algn="ctr">
              <a:spcBef>
                <a:spcPct val="50000"/>
              </a:spcBef>
            </a:pPr>
            <a:r>
              <a:rPr lang="tr-TR" altLang="tr-TR" sz="1600" dirty="0"/>
              <a:t>İŞYERİ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3810000" y="2057400"/>
            <a:ext cx="1600200" cy="584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Devlet  Hastaneleri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7162800" y="1219200"/>
            <a:ext cx="12192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1600" dirty="0"/>
              <a:t>SGK   YSK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3200400" y="3200400"/>
            <a:ext cx="26670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1600" dirty="0"/>
              <a:t>Çalışma ve SGK Bölge Müd.</a:t>
            </a: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6858000" y="2971800"/>
            <a:ext cx="1828800" cy="169277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1600" dirty="0" smtClean="0"/>
              <a:t>Meslek Hst. Hastaneleri</a:t>
            </a:r>
          </a:p>
          <a:p>
            <a:pPr marL="285750" indent="-285750" algn="ctr">
              <a:spcBef>
                <a:spcPct val="50000"/>
              </a:spcBef>
              <a:buFont typeface="Arial" pitchFamily="34" charset="0"/>
              <a:buChar char="•"/>
            </a:pPr>
            <a:r>
              <a:rPr lang="tr-TR" altLang="tr-TR" sz="1600" dirty="0" smtClean="0"/>
              <a:t>Eğitim- Arş.hst.</a:t>
            </a:r>
          </a:p>
          <a:p>
            <a:pPr marL="285750" indent="-285750" algn="ctr">
              <a:spcBef>
                <a:spcPct val="50000"/>
              </a:spcBef>
              <a:buFont typeface="Arial" pitchFamily="34" charset="0"/>
              <a:buChar char="•"/>
            </a:pPr>
            <a:r>
              <a:rPr lang="tr-TR" altLang="tr-TR" sz="1600" dirty="0" smtClean="0"/>
              <a:t>Tıp Fakülteleri</a:t>
            </a:r>
          </a:p>
          <a:p>
            <a:pPr algn="ctr">
              <a:spcBef>
                <a:spcPct val="50000"/>
              </a:spcBef>
            </a:pPr>
            <a:endParaRPr lang="tr-TR" altLang="tr-TR" sz="1600" dirty="0"/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3810000" y="5029200"/>
            <a:ext cx="1828800" cy="1082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1600" dirty="0"/>
              <a:t>İş Teftiş</a:t>
            </a:r>
          </a:p>
          <a:p>
            <a:pPr algn="ctr">
              <a:spcBef>
                <a:spcPct val="50000"/>
              </a:spcBef>
            </a:pPr>
            <a:r>
              <a:rPr lang="tr-TR" altLang="tr-TR" sz="1600" dirty="0"/>
              <a:t>İSGÜM</a:t>
            </a:r>
          </a:p>
          <a:p>
            <a:pPr algn="ctr">
              <a:spcBef>
                <a:spcPct val="50000"/>
              </a:spcBef>
            </a:pPr>
            <a:r>
              <a:rPr lang="tr-TR" altLang="tr-TR" sz="1600" dirty="0"/>
              <a:t>Sendikalar </a:t>
            </a:r>
            <a:r>
              <a:rPr lang="tr-TR" altLang="tr-TR" sz="1600" dirty="0" smtClean="0"/>
              <a:t>vb.</a:t>
            </a:r>
            <a:endParaRPr lang="tr-TR" altLang="tr-TR" sz="1600" dirty="0"/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914400" y="3962400"/>
            <a:ext cx="9144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1600" dirty="0"/>
              <a:t>İŞÇ</a:t>
            </a:r>
            <a:r>
              <a:rPr lang="tr-TR" altLang="tr-TR" sz="1600" dirty="0">
                <a:latin typeface="Times New Roman" pitchFamily="18" charset="0"/>
              </a:rPr>
              <a:t>İ</a:t>
            </a:r>
          </a:p>
        </p:txBody>
      </p:sp>
      <p:sp>
        <p:nvSpPr>
          <p:cNvPr id="17418" name="Line 12"/>
          <p:cNvSpPr>
            <a:spLocks noChangeShapeType="1"/>
          </p:cNvSpPr>
          <p:nvPr/>
        </p:nvSpPr>
        <p:spPr bwMode="auto">
          <a:xfrm>
            <a:off x="5486400" y="22098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7419" name="Line 13"/>
          <p:cNvSpPr>
            <a:spLocks noChangeShapeType="1"/>
          </p:cNvSpPr>
          <p:nvPr/>
        </p:nvSpPr>
        <p:spPr bwMode="auto">
          <a:xfrm>
            <a:off x="7696200" y="22098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7420" name="Line 14"/>
          <p:cNvSpPr>
            <a:spLocks noChangeShapeType="1"/>
          </p:cNvSpPr>
          <p:nvPr/>
        </p:nvSpPr>
        <p:spPr bwMode="auto">
          <a:xfrm flipV="1">
            <a:off x="15240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7421" name="Line 15"/>
          <p:cNvSpPr>
            <a:spLocks noChangeShapeType="1"/>
          </p:cNvSpPr>
          <p:nvPr/>
        </p:nvSpPr>
        <p:spPr bwMode="auto">
          <a:xfrm>
            <a:off x="1524000" y="22860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7422" name="Line 16"/>
          <p:cNvSpPr>
            <a:spLocks noChangeShapeType="1"/>
          </p:cNvSpPr>
          <p:nvPr/>
        </p:nvSpPr>
        <p:spPr bwMode="auto">
          <a:xfrm>
            <a:off x="1905000" y="41148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7423" name="Line 18"/>
          <p:cNvSpPr>
            <a:spLocks noChangeShapeType="1"/>
          </p:cNvSpPr>
          <p:nvPr/>
        </p:nvSpPr>
        <p:spPr bwMode="auto">
          <a:xfrm flipV="1">
            <a:off x="44958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7424" name="Line 20"/>
          <p:cNvSpPr>
            <a:spLocks noChangeShapeType="1"/>
          </p:cNvSpPr>
          <p:nvPr/>
        </p:nvSpPr>
        <p:spPr bwMode="auto">
          <a:xfrm>
            <a:off x="5638800" y="5486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7425" name="Line 21"/>
          <p:cNvSpPr>
            <a:spLocks noChangeShapeType="1"/>
          </p:cNvSpPr>
          <p:nvPr/>
        </p:nvSpPr>
        <p:spPr bwMode="auto">
          <a:xfrm flipV="1">
            <a:off x="7848600" y="4724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7426" name="Line 22"/>
          <p:cNvSpPr>
            <a:spLocks noChangeShapeType="1"/>
          </p:cNvSpPr>
          <p:nvPr/>
        </p:nvSpPr>
        <p:spPr bwMode="auto">
          <a:xfrm>
            <a:off x="8077200" y="1676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7427" name="Line 24"/>
          <p:cNvSpPr>
            <a:spLocks noChangeShapeType="1"/>
          </p:cNvSpPr>
          <p:nvPr/>
        </p:nvSpPr>
        <p:spPr bwMode="auto">
          <a:xfrm>
            <a:off x="5943600" y="3429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7428" name="Text Box 47"/>
          <p:cNvSpPr txBox="1">
            <a:spLocks noChangeArrowheads="1"/>
          </p:cNvSpPr>
          <p:nvPr/>
        </p:nvSpPr>
        <p:spPr bwMode="auto">
          <a:xfrm>
            <a:off x="3779838" y="4292600"/>
            <a:ext cx="1871662" cy="3429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1600" dirty="0"/>
              <a:t>İş mahkemeleri</a:t>
            </a:r>
          </a:p>
        </p:txBody>
      </p:sp>
      <p:sp>
        <p:nvSpPr>
          <p:cNvPr id="17429" name="Line 52"/>
          <p:cNvSpPr>
            <a:spLocks noChangeShapeType="1"/>
          </p:cNvSpPr>
          <p:nvPr/>
        </p:nvSpPr>
        <p:spPr bwMode="auto">
          <a:xfrm>
            <a:off x="1331913" y="42926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7430" name="Line 53"/>
          <p:cNvSpPr>
            <a:spLocks noChangeShapeType="1"/>
          </p:cNvSpPr>
          <p:nvPr/>
        </p:nvSpPr>
        <p:spPr bwMode="auto">
          <a:xfrm flipV="1">
            <a:off x="1331913" y="4508500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7431" name="Line 54"/>
          <p:cNvSpPr>
            <a:spLocks noChangeShapeType="1"/>
          </p:cNvSpPr>
          <p:nvPr/>
        </p:nvSpPr>
        <p:spPr bwMode="auto">
          <a:xfrm>
            <a:off x="5724525" y="44370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pic>
        <p:nvPicPr>
          <p:cNvPr id="25" name="Picture 2" descr="C:\Documents and Settings\user1\Local Settings\Temporary Internet Files\Content.IE5\1JGPTZJA\MP9004317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143512"/>
            <a:ext cx="2736304" cy="1428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l="18369" t="22993" r="19337" b="10612"/>
          <a:stretch>
            <a:fillRect/>
          </a:stretch>
        </p:blipFill>
        <p:spPr bwMode="auto">
          <a:xfrm>
            <a:off x="214282" y="1714488"/>
            <a:ext cx="871543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Metin kutusu 2"/>
          <p:cNvSpPr txBox="1">
            <a:spLocks noChangeArrowheads="1"/>
          </p:cNvSpPr>
          <p:nvPr/>
        </p:nvSpPr>
        <p:spPr bwMode="auto">
          <a:xfrm>
            <a:off x="0" y="357166"/>
            <a:ext cx="89281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2800" b="1" dirty="0"/>
              <a:t>MESLEK HASTALIKLARI TANI YA DA </a:t>
            </a:r>
            <a:r>
              <a:rPr lang="tr-TR" altLang="tr-TR" sz="2800" b="1" dirty="0" smtClean="0"/>
              <a:t>ŞÜPHESİNDE </a:t>
            </a:r>
          </a:p>
          <a:p>
            <a:pPr algn="ctr" eaLnBrk="1" hangingPunct="1"/>
            <a:r>
              <a:rPr lang="tr-TR" altLang="tr-TR" sz="2800" b="1" dirty="0" smtClean="0"/>
              <a:t>İŞYERİ HEKİMİ</a:t>
            </a:r>
            <a:endParaRPr lang="tr-TR" alt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‘Eski’ replik, doğru soru:</a:t>
            </a:r>
            <a:endParaRPr lang="tr-TR" dirty="0"/>
          </a:p>
        </p:txBody>
      </p:sp>
      <p:sp>
        <p:nvSpPr>
          <p:cNvPr id="3686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tr-TR" dirty="0" smtClean="0"/>
              <a:t>Ne yapmalı?</a:t>
            </a:r>
          </a:p>
          <a:p>
            <a:pPr algn="ctr" eaLnBrk="1" hangingPunct="1"/>
            <a:r>
              <a:rPr lang="tr-TR" dirty="0" smtClean="0"/>
              <a:t>Nasıl yapmalı?</a:t>
            </a:r>
          </a:p>
          <a:p>
            <a:pPr algn="ctr"/>
            <a:r>
              <a:rPr lang="tr-TR" altLang="tr-TR" b="1" dirty="0" smtClean="0"/>
              <a:t>Peki, </a:t>
            </a:r>
            <a:r>
              <a:rPr lang="tr-TR" altLang="tr-TR" b="1" dirty="0" err="1" smtClean="0"/>
              <a:t>İYH’nin</a:t>
            </a:r>
            <a:r>
              <a:rPr lang="tr-TR" altLang="tr-TR" b="1" dirty="0" smtClean="0"/>
              <a:t> Rolü ne?</a:t>
            </a:r>
            <a:endParaRPr lang="tr-TR" dirty="0" smtClean="0"/>
          </a:p>
        </p:txBody>
      </p:sp>
      <p:pic>
        <p:nvPicPr>
          <p:cNvPr id="368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357562"/>
            <a:ext cx="2286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1"/>
          <p:cNvPicPr>
            <a:picLocks noGrp="1"/>
          </p:cNvPicPr>
          <p:nvPr>
            <p:ph idx="1"/>
          </p:nvPr>
        </p:nvPicPr>
        <p:blipFill rotWithShape="1">
          <a:blip r:embed="rId2"/>
          <a:srcRect l="21500" t="12205" r="17948" b="10408"/>
          <a:stretch/>
        </p:blipFill>
        <p:spPr bwMode="auto">
          <a:xfrm>
            <a:off x="1000100" y="1124744"/>
            <a:ext cx="7929618" cy="5518966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2" descr="http://www.malibilgi.net/wp-content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32656"/>
            <a:ext cx="8001056" cy="1961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17833" t="8704" r="16289" b="5864"/>
          <a:stretch>
            <a:fillRect/>
          </a:stretch>
        </p:blipFill>
        <p:spPr bwMode="auto">
          <a:xfrm>
            <a:off x="34925" y="115888"/>
            <a:ext cx="9043988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17833" t="7603" r="16309" b="4147"/>
          <a:stretch>
            <a:fillRect/>
          </a:stretch>
        </p:blipFill>
        <p:spPr bwMode="auto">
          <a:xfrm>
            <a:off x="214282" y="188913"/>
            <a:ext cx="8643998" cy="645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17889" t="7703" r="16350" b="4344"/>
          <a:stretch>
            <a:fillRect/>
          </a:stretch>
        </p:blipFill>
        <p:spPr bwMode="auto">
          <a:xfrm>
            <a:off x="34925" y="0"/>
            <a:ext cx="9032875" cy="679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17833" t="7605" r="16278" b="9218"/>
          <a:stretch>
            <a:fillRect/>
          </a:stretch>
        </p:blipFill>
        <p:spPr bwMode="auto">
          <a:xfrm>
            <a:off x="166689" y="115888"/>
            <a:ext cx="8548716" cy="6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143932" cy="525716"/>
          </a:xfrm>
        </p:spPr>
        <p:txBody>
          <a:bodyPr>
            <a:normAutofit fontScale="90000"/>
          </a:bodyPr>
          <a:lstStyle/>
          <a:p>
            <a:r>
              <a:rPr lang="tr-TR" sz="3400" b="1" dirty="0" smtClean="0"/>
              <a:t/>
            </a:r>
            <a:br>
              <a:rPr lang="tr-TR" sz="3400" b="1" dirty="0" smtClean="0"/>
            </a:br>
            <a:r>
              <a:rPr lang="tr-TR" sz="3400" b="1" dirty="0" smtClean="0"/>
              <a:t>İşe Giriş ve Periyodik Muayene Algoritması</a:t>
            </a:r>
            <a:endParaRPr lang="tr-TR" sz="3400" b="1" dirty="0"/>
          </a:p>
        </p:txBody>
      </p:sp>
      <p:pic>
        <p:nvPicPr>
          <p:cNvPr id="4" name="Resim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7158" y="1285860"/>
            <a:ext cx="8501122" cy="5357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29180" cy="1143000"/>
          </a:xfrm>
        </p:spPr>
        <p:txBody>
          <a:bodyPr/>
          <a:lstStyle/>
          <a:p>
            <a:r>
              <a:rPr lang="tr-TR" dirty="0" smtClean="0"/>
              <a:t>İYH NEDEN YOK?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714620"/>
            <a:ext cx="7758138" cy="341154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sz="6000" dirty="0" smtClean="0"/>
              <a:t>İşçi Sağlığı</a:t>
            </a:r>
          </a:p>
          <a:p>
            <a:pPr>
              <a:buNone/>
            </a:pPr>
            <a:r>
              <a:rPr lang="tr-TR" sz="6000" dirty="0" smtClean="0"/>
              <a:t>alanı yeniden</a:t>
            </a:r>
          </a:p>
          <a:p>
            <a:pPr>
              <a:buNone/>
            </a:pPr>
            <a:r>
              <a:rPr lang="tr-TR" sz="6000" dirty="0" smtClean="0"/>
              <a:t>düzenlendi!!!</a:t>
            </a:r>
          </a:p>
          <a:p>
            <a:endParaRPr lang="tr-TR" dirty="0" smtClean="0"/>
          </a:p>
          <a:p>
            <a:pPr algn="ctr">
              <a:buNone/>
            </a:pPr>
            <a:r>
              <a:rPr lang="tr-TR" sz="5400" dirty="0" smtClean="0"/>
              <a:t>Nasıl Oldu?</a:t>
            </a:r>
            <a:endParaRPr lang="tr-TR" sz="5400" dirty="0"/>
          </a:p>
        </p:txBody>
      </p:sp>
      <p:pic>
        <p:nvPicPr>
          <p:cNvPr id="4" name="Picture 6" descr="http://www.libyatr.com/wp-content/uploads/2011/01/calis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85728"/>
            <a:ext cx="3269854" cy="2193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058152" cy="2500329"/>
          </a:xfrm>
        </p:spPr>
        <p:txBody>
          <a:bodyPr rtlCol="0">
            <a:normAutofit fontScale="90000"/>
          </a:bodyPr>
          <a:lstStyle/>
          <a:p>
            <a:pPr marL="742950" indent="-742950">
              <a:buFont typeface="Arial" pitchFamily="34" charset="0"/>
              <a:buChar char="•"/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Hayatta nasıl yaşanıyor?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ÇALIŞAN BİREY ŞİKAYETLE İŞYERİ HEKİMİNE  BAŞVURUR</a:t>
            </a:r>
            <a:br>
              <a:rPr lang="tr-TR" dirty="0" smtClean="0"/>
            </a:br>
            <a:endParaRPr lang="tr-TR" dirty="0" smtClean="0"/>
          </a:p>
        </p:txBody>
      </p:sp>
      <p:pic>
        <p:nvPicPr>
          <p:cNvPr id="3075" name="Picture 2" descr="C:\Users\MjrErsan\AppData\Local\Microsoft\Windows\Temporary Internet Files\Content.IE5\7WA0AFU3\MC90039809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86190"/>
            <a:ext cx="3081338" cy="24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4 Metin kutusu"/>
          <p:cNvSpPr txBox="1">
            <a:spLocks noChangeArrowheads="1"/>
          </p:cNvSpPr>
          <p:nvPr/>
        </p:nvSpPr>
        <p:spPr bwMode="auto">
          <a:xfrm>
            <a:off x="285720" y="3000372"/>
            <a:ext cx="3455987" cy="461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2400" b="1" dirty="0" smtClean="0"/>
              <a:t>İŞYERİ SAĞLIK BİRİMİ</a:t>
            </a:r>
            <a:endParaRPr lang="tr-TR" sz="2400" b="1" dirty="0"/>
          </a:p>
        </p:txBody>
      </p:sp>
      <p:sp>
        <p:nvSpPr>
          <p:cNvPr id="5" name="4 Oval"/>
          <p:cNvSpPr/>
          <p:nvPr/>
        </p:nvSpPr>
        <p:spPr>
          <a:xfrm>
            <a:off x="539750" y="213360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" name="5 Oval"/>
          <p:cNvSpPr/>
          <p:nvPr/>
        </p:nvSpPr>
        <p:spPr>
          <a:xfrm flipH="1" flipV="1">
            <a:off x="3779838" y="2133600"/>
            <a:ext cx="46037" cy="4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C:\Users\HP\AppData\Local\Microsoft\Windows\Temporary Internet Files\Content.IE5\50RK7XD4\MM900365169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404813"/>
            <a:ext cx="15843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C:\Users\HP\AppData\Local\Microsoft\Windows\Temporary Internet Files\Content.IE5\Y4XTFHSX\MC90030085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500438"/>
            <a:ext cx="778512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323850" y="2133600"/>
          <a:ext cx="8533456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728"/>
                <a:gridCol w="4266728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KAPSAMLI ANAMNEZ ALINIR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KAPSAMLI ANAMNEZ ALINMAZ</a:t>
                      </a:r>
                    </a:p>
                    <a:p>
                      <a:pPr algn="ctr"/>
                      <a:r>
                        <a:rPr lang="tr-TR" sz="2400" dirty="0" smtClean="0"/>
                        <a:t>SÜREYE BAĞLI ARTIK!</a:t>
                      </a:r>
                      <a:endParaRPr lang="tr-TR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1258888" y="69215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KAPSAMLI ANAMNEZ ALINMAZ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827088" y="1773238"/>
          <a:ext cx="3600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İleri tetkik için sevk edilir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4500563" y="1773238"/>
          <a:ext cx="31920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01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Semptomatik tedavi verilir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1547813" y="3213100"/>
          <a:ext cx="1800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Hasta sevke uyar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5292725" y="3141663"/>
          <a:ext cx="20882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Hasta sevke uymaz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684213" y="4941888"/>
          <a:ext cx="1800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/>
                        <a:t>Anamnez</a:t>
                      </a:r>
                      <a:r>
                        <a:rPr lang="tr-TR" sz="1800" dirty="0" smtClean="0"/>
                        <a:t> (+)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2555875" y="4941888"/>
          <a:ext cx="1800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/>
                        <a:t>Anamnez</a:t>
                      </a:r>
                      <a:r>
                        <a:rPr lang="tr-TR" sz="1800" dirty="0" smtClean="0"/>
                        <a:t> (-)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4500563" y="4941888"/>
          <a:ext cx="1800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Eczaneden ilaç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14 Tablo"/>
          <p:cNvGraphicFramePr>
            <a:graphicFrameLocks noGrp="1"/>
          </p:cNvGraphicFramePr>
          <p:nvPr/>
        </p:nvGraphicFramePr>
        <p:xfrm>
          <a:off x="6372225" y="4941888"/>
          <a:ext cx="1800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Bekleme </a:t>
                      </a:r>
                      <a:r>
                        <a:rPr lang="tr-TR" sz="1800" dirty="0" err="1" smtClean="0"/>
                        <a:t>modu</a:t>
                      </a:r>
                      <a:endParaRPr lang="tr-TR" sz="1800" dirty="0" smtClean="0"/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9" name="18 Düz Ok Bağlayıcısı"/>
          <p:cNvCxnSpPr/>
          <p:nvPr/>
        </p:nvCxnSpPr>
        <p:spPr>
          <a:xfrm>
            <a:off x="2484438" y="2420938"/>
            <a:ext cx="0" cy="7207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Düz Ok Bağlayıcısı"/>
          <p:cNvCxnSpPr/>
          <p:nvPr/>
        </p:nvCxnSpPr>
        <p:spPr>
          <a:xfrm>
            <a:off x="2700338" y="2420938"/>
            <a:ext cx="2808287" cy="5762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Düz Ok Bağlayıcısı"/>
          <p:cNvCxnSpPr/>
          <p:nvPr/>
        </p:nvCxnSpPr>
        <p:spPr>
          <a:xfrm flipH="1">
            <a:off x="1763713" y="3644900"/>
            <a:ext cx="504825" cy="1079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Düz Ok Bağlayıcısı"/>
          <p:cNvCxnSpPr/>
          <p:nvPr/>
        </p:nvCxnSpPr>
        <p:spPr>
          <a:xfrm>
            <a:off x="2411413" y="3644900"/>
            <a:ext cx="576262" cy="1079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Düz Ok Bağlayıcısı"/>
          <p:cNvCxnSpPr/>
          <p:nvPr/>
        </p:nvCxnSpPr>
        <p:spPr>
          <a:xfrm flipH="1">
            <a:off x="5651500" y="3644900"/>
            <a:ext cx="504825" cy="1079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Düz Ok Bağlayıcısı"/>
          <p:cNvCxnSpPr/>
          <p:nvPr/>
        </p:nvCxnSpPr>
        <p:spPr>
          <a:xfrm>
            <a:off x="6300788" y="3644900"/>
            <a:ext cx="574675" cy="1079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Düz Ok Bağlayıcısı"/>
          <p:cNvCxnSpPr/>
          <p:nvPr/>
        </p:nvCxnSpPr>
        <p:spPr>
          <a:xfrm flipH="1">
            <a:off x="2771775" y="1125538"/>
            <a:ext cx="1079500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Düz Ok Bağlayıcısı"/>
          <p:cNvCxnSpPr/>
          <p:nvPr/>
        </p:nvCxnSpPr>
        <p:spPr>
          <a:xfrm>
            <a:off x="3995738" y="1125538"/>
            <a:ext cx="1152525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258888" y="69215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KAPSAMLI ANAMNEZ ALINMAZ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827088" y="1773238"/>
          <a:ext cx="3600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İleri tetkik için sevk edilir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4500563" y="1773238"/>
          <a:ext cx="31920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01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Semptomatik tedavi verilir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1258888" y="2997200"/>
          <a:ext cx="345638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Hasta semptomatik olarak iyileşir, şikayetleri yinelediğinde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5292725" y="3068638"/>
          <a:ext cx="2088232" cy="514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</a:tblGrid>
              <a:tr h="5149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Hasta iyileşmez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684213" y="5732463"/>
          <a:ext cx="1800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>
                          <a:solidFill>
                            <a:schemeClr val="tx1"/>
                          </a:solidFill>
                        </a:rPr>
                        <a:t>Anamnez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 (+)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3" name="12 Düz Ok Bağlayıcısı"/>
          <p:cNvCxnSpPr/>
          <p:nvPr/>
        </p:nvCxnSpPr>
        <p:spPr>
          <a:xfrm flipH="1">
            <a:off x="3492500" y="2492375"/>
            <a:ext cx="1584325" cy="43180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>
            <a:off x="5795963" y="2492375"/>
            <a:ext cx="431800" cy="504825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Düz Ok Bağlayıcısı"/>
          <p:cNvCxnSpPr/>
          <p:nvPr/>
        </p:nvCxnSpPr>
        <p:spPr>
          <a:xfrm flipH="1">
            <a:off x="1908175" y="3644900"/>
            <a:ext cx="360363" cy="576263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üz Ok Bağlayıcısı"/>
          <p:cNvCxnSpPr/>
          <p:nvPr/>
        </p:nvCxnSpPr>
        <p:spPr>
          <a:xfrm>
            <a:off x="3059113" y="3644900"/>
            <a:ext cx="217487" cy="576263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Ok Bağlayıcısı"/>
          <p:cNvCxnSpPr/>
          <p:nvPr/>
        </p:nvCxnSpPr>
        <p:spPr>
          <a:xfrm flipH="1">
            <a:off x="5580063" y="3644900"/>
            <a:ext cx="576262" cy="576263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Ok Bağlayıcısı"/>
          <p:cNvCxnSpPr/>
          <p:nvPr/>
        </p:nvCxnSpPr>
        <p:spPr>
          <a:xfrm>
            <a:off x="6300788" y="3644900"/>
            <a:ext cx="719137" cy="64770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Düz Ok Bağlayıcısı"/>
          <p:cNvCxnSpPr/>
          <p:nvPr/>
        </p:nvCxnSpPr>
        <p:spPr>
          <a:xfrm flipH="1">
            <a:off x="2771775" y="1125538"/>
            <a:ext cx="1079500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üz Ok Bağlayıcısı"/>
          <p:cNvCxnSpPr/>
          <p:nvPr/>
        </p:nvCxnSpPr>
        <p:spPr>
          <a:xfrm>
            <a:off x="3995738" y="1125538"/>
            <a:ext cx="1152525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21 Tablo"/>
          <p:cNvGraphicFramePr>
            <a:graphicFrameLocks noGrp="1"/>
          </p:cNvGraphicFramePr>
          <p:nvPr/>
        </p:nvGraphicFramePr>
        <p:xfrm>
          <a:off x="6659563" y="4292600"/>
          <a:ext cx="1800200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1008112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Kendi olanaklarıyla 2. basamağa gider 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23 Tablo"/>
          <p:cNvGraphicFramePr>
            <a:graphicFrameLocks noGrp="1"/>
          </p:cNvGraphicFramePr>
          <p:nvPr/>
        </p:nvGraphicFramePr>
        <p:xfrm>
          <a:off x="4643438" y="4292600"/>
          <a:ext cx="1944216" cy="1021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1021825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İşyeri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Hekimine yeniden 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 başvurur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29 Tablo"/>
          <p:cNvGraphicFramePr>
            <a:graphicFrameLocks noGrp="1"/>
          </p:cNvGraphicFramePr>
          <p:nvPr/>
        </p:nvGraphicFramePr>
        <p:xfrm>
          <a:off x="2555875" y="5732463"/>
          <a:ext cx="1800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>
                          <a:solidFill>
                            <a:schemeClr val="tx1"/>
                          </a:solidFill>
                        </a:rPr>
                        <a:t>Anamnez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 (-)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32 Tablo"/>
          <p:cNvGraphicFramePr>
            <a:graphicFrameLocks noGrp="1"/>
          </p:cNvGraphicFramePr>
          <p:nvPr/>
        </p:nvGraphicFramePr>
        <p:xfrm>
          <a:off x="2627313" y="4292600"/>
          <a:ext cx="1944216" cy="1021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1021825"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Aynı ilacı kullanmayı sürdürür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34 Tablo"/>
          <p:cNvGraphicFramePr>
            <a:graphicFrameLocks noGrp="1"/>
          </p:cNvGraphicFramePr>
          <p:nvPr/>
        </p:nvGraphicFramePr>
        <p:xfrm>
          <a:off x="611188" y="4292600"/>
          <a:ext cx="1944216" cy="1021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1021825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İşyeri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Hekimine 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başvurur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7" name="36 Düz Ok Bağlayıcısı"/>
          <p:cNvCxnSpPr/>
          <p:nvPr/>
        </p:nvCxnSpPr>
        <p:spPr>
          <a:xfrm flipH="1">
            <a:off x="1547813" y="5373688"/>
            <a:ext cx="431800" cy="287337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Düz Ok Bağlayıcısı"/>
          <p:cNvCxnSpPr/>
          <p:nvPr/>
        </p:nvCxnSpPr>
        <p:spPr>
          <a:xfrm>
            <a:off x="2195513" y="5373688"/>
            <a:ext cx="647700" cy="287337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Düz Ok Bağlayıcısı"/>
          <p:cNvCxnSpPr/>
          <p:nvPr/>
        </p:nvCxnSpPr>
        <p:spPr>
          <a:xfrm flipH="1">
            <a:off x="5795963" y="5373688"/>
            <a:ext cx="215900" cy="358775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Düz Ok Bağlayıcısı"/>
          <p:cNvCxnSpPr/>
          <p:nvPr/>
        </p:nvCxnSpPr>
        <p:spPr>
          <a:xfrm>
            <a:off x="6156325" y="5300663"/>
            <a:ext cx="1152525" cy="43180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55 Tablo"/>
          <p:cNvGraphicFramePr>
            <a:graphicFrameLocks noGrp="1"/>
          </p:cNvGraphicFramePr>
          <p:nvPr/>
        </p:nvGraphicFramePr>
        <p:xfrm>
          <a:off x="4787900" y="5805488"/>
          <a:ext cx="1800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>
                          <a:solidFill>
                            <a:schemeClr val="tx1"/>
                          </a:solidFill>
                        </a:rPr>
                        <a:t>Anamnez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 (+)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56 Tablo"/>
          <p:cNvGraphicFramePr>
            <a:graphicFrameLocks noGrp="1"/>
          </p:cNvGraphicFramePr>
          <p:nvPr/>
        </p:nvGraphicFramePr>
        <p:xfrm>
          <a:off x="6659563" y="5805488"/>
          <a:ext cx="1800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>
                          <a:solidFill>
                            <a:schemeClr val="tx1"/>
                          </a:solidFill>
                        </a:rPr>
                        <a:t>Anamnez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 (-)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9" name="58 Düz Ok Bağlayıcısı"/>
          <p:cNvCxnSpPr/>
          <p:nvPr/>
        </p:nvCxnSpPr>
        <p:spPr>
          <a:xfrm flipH="1">
            <a:off x="6156325" y="5300663"/>
            <a:ext cx="936625" cy="43180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Düz Ok Bağlayıcısı"/>
          <p:cNvCxnSpPr/>
          <p:nvPr/>
        </p:nvCxnSpPr>
        <p:spPr>
          <a:xfrm>
            <a:off x="7380288" y="5300663"/>
            <a:ext cx="360362" cy="43180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1258888" y="69215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KAPSAMLI ANAMNEZ ALINIR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827088" y="1773238"/>
          <a:ext cx="3600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Bunun mesleki bir sorun olduğu ayırt edilemez</a:t>
                      </a:r>
                      <a:endParaRPr lang="tr-T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4500563" y="1773238"/>
          <a:ext cx="345581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81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Sorunun mesleki olduğu saptanır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cxnSp>
        <p:nvCxnSpPr>
          <p:cNvPr id="31" name="30 Düz Ok Bağlayıcısı"/>
          <p:cNvCxnSpPr/>
          <p:nvPr/>
        </p:nvCxnSpPr>
        <p:spPr>
          <a:xfrm flipH="1">
            <a:off x="2771775" y="1125538"/>
            <a:ext cx="1079500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Düz Ok Bağlayıcısı"/>
          <p:cNvCxnSpPr/>
          <p:nvPr/>
        </p:nvCxnSpPr>
        <p:spPr>
          <a:xfrm>
            <a:off x="3995738" y="1125538"/>
            <a:ext cx="1152525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90" name="Picture 3" descr="C:\Users\HP\AppData\Local\Microsoft\Windows\Temporary Internet Files\Content.IE5\HGPOEX7O\MC90035905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2781300"/>
            <a:ext cx="250825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1258888" y="69215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BUNUN MESLEKİ BİR SORUN OLDUĞU AYIRT EDİLEMEZ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827088" y="1773238"/>
          <a:ext cx="3600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İleri tetkik için sevk edilir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4500563" y="1773238"/>
          <a:ext cx="31920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01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Semptomatik tedavi verilir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468313" y="2708275"/>
          <a:ext cx="1800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Hasta sevke uyar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2484438" y="2708275"/>
          <a:ext cx="20882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Hasta sevke uymaz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323850" y="3213100"/>
          <a:ext cx="12961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/>
                        <a:t>Anamnez</a:t>
                      </a:r>
                      <a:r>
                        <a:rPr lang="tr-TR" sz="1800" dirty="0" smtClean="0"/>
                        <a:t> (+)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971550" y="3573463"/>
          <a:ext cx="122413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/>
                        <a:t>Anamnez</a:t>
                      </a:r>
                      <a:r>
                        <a:rPr lang="tr-TR" sz="1800" dirty="0" smtClean="0"/>
                        <a:t> (-)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2268538" y="3141663"/>
          <a:ext cx="122413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</a:tblGrid>
              <a:tr h="72008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Eczaneden ilaç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14 Tablo"/>
          <p:cNvGraphicFramePr>
            <a:graphicFrameLocks noGrp="1"/>
          </p:cNvGraphicFramePr>
          <p:nvPr/>
        </p:nvGraphicFramePr>
        <p:xfrm>
          <a:off x="2987675" y="3573463"/>
          <a:ext cx="122413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</a:tblGrid>
              <a:tr h="64008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Bekleme </a:t>
                      </a:r>
                      <a:r>
                        <a:rPr lang="tr-TR" sz="1800" dirty="0" err="1" smtClean="0"/>
                        <a:t>modu</a:t>
                      </a:r>
                      <a:endParaRPr lang="tr-TR" sz="1800" dirty="0" smtClean="0"/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1" name="30 Düz Ok Bağlayıcısı"/>
          <p:cNvCxnSpPr/>
          <p:nvPr/>
        </p:nvCxnSpPr>
        <p:spPr>
          <a:xfrm flipH="1">
            <a:off x="2771775" y="1125538"/>
            <a:ext cx="1079500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Düz Ok Bağlayıcısı"/>
          <p:cNvCxnSpPr/>
          <p:nvPr/>
        </p:nvCxnSpPr>
        <p:spPr>
          <a:xfrm>
            <a:off x="3995738" y="1125538"/>
            <a:ext cx="1152525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37 Tablo"/>
          <p:cNvGraphicFramePr>
            <a:graphicFrameLocks noGrp="1"/>
          </p:cNvGraphicFramePr>
          <p:nvPr/>
        </p:nvGraphicFramePr>
        <p:xfrm>
          <a:off x="4643438" y="2708275"/>
          <a:ext cx="223224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Hasta semptomatik olarak iyileşir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38 Tablo"/>
          <p:cNvGraphicFramePr>
            <a:graphicFrameLocks noGrp="1"/>
          </p:cNvGraphicFramePr>
          <p:nvPr/>
        </p:nvGraphicFramePr>
        <p:xfrm>
          <a:off x="7056438" y="2636838"/>
          <a:ext cx="162068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68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Hasta iyileşmez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39 Tablo"/>
          <p:cNvGraphicFramePr>
            <a:graphicFrameLocks noGrp="1"/>
          </p:cNvGraphicFramePr>
          <p:nvPr/>
        </p:nvGraphicFramePr>
        <p:xfrm>
          <a:off x="4427538" y="4652963"/>
          <a:ext cx="108012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</a:tblGrid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>
                          <a:solidFill>
                            <a:schemeClr val="tx1"/>
                          </a:solidFill>
                        </a:rPr>
                        <a:t>Anamnez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 (+)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41 Tablo"/>
          <p:cNvGraphicFramePr>
            <a:graphicFrameLocks noGrp="1"/>
          </p:cNvGraphicFramePr>
          <p:nvPr/>
        </p:nvGraphicFramePr>
        <p:xfrm>
          <a:off x="6875463" y="3500438"/>
          <a:ext cx="1080690" cy="792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690"/>
              </a:tblGrid>
              <a:tr h="792584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İYH’ne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 başvurur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42 Tablo"/>
          <p:cNvGraphicFramePr>
            <a:graphicFrameLocks noGrp="1"/>
          </p:cNvGraphicFramePr>
          <p:nvPr/>
        </p:nvGraphicFramePr>
        <p:xfrm>
          <a:off x="4787900" y="5013325"/>
          <a:ext cx="115202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>
                          <a:solidFill>
                            <a:schemeClr val="tx1"/>
                          </a:solidFill>
                        </a:rPr>
                        <a:t>Anamnez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 (-)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44 Tablo"/>
          <p:cNvGraphicFramePr>
            <a:graphicFrameLocks noGrp="1"/>
          </p:cNvGraphicFramePr>
          <p:nvPr/>
        </p:nvGraphicFramePr>
        <p:xfrm>
          <a:off x="4427538" y="3500438"/>
          <a:ext cx="1584176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</a:tblGrid>
              <a:tr h="792088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İYH’ne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 başvurur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45 Tablo"/>
          <p:cNvGraphicFramePr>
            <a:graphicFrameLocks noGrp="1"/>
          </p:cNvGraphicFramePr>
          <p:nvPr/>
        </p:nvGraphicFramePr>
        <p:xfrm>
          <a:off x="6659563" y="4941888"/>
          <a:ext cx="10802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244"/>
              </a:tblGrid>
              <a:tr h="719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>
                          <a:solidFill>
                            <a:schemeClr val="tx1"/>
                          </a:solidFill>
                        </a:rPr>
                        <a:t>Anamnez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 (+)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46 Tablo"/>
          <p:cNvGraphicFramePr>
            <a:graphicFrameLocks noGrp="1"/>
          </p:cNvGraphicFramePr>
          <p:nvPr/>
        </p:nvGraphicFramePr>
        <p:xfrm>
          <a:off x="7667625" y="5373688"/>
          <a:ext cx="108078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789"/>
              </a:tblGrid>
              <a:tr h="719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>
                          <a:solidFill>
                            <a:schemeClr val="tx1"/>
                          </a:solidFill>
                        </a:rPr>
                        <a:t>Anamnez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 (-)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43 Tablo"/>
          <p:cNvGraphicFramePr>
            <a:graphicFrameLocks noGrp="1"/>
          </p:cNvGraphicFramePr>
          <p:nvPr/>
        </p:nvGraphicFramePr>
        <p:xfrm>
          <a:off x="5435600" y="3573463"/>
          <a:ext cx="1224607" cy="1021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607"/>
              </a:tblGrid>
              <a:tr h="1021825"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Aynı ilacı kullanmayı sürdürür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40 Tablo"/>
          <p:cNvGraphicFramePr>
            <a:graphicFrameLocks noGrp="1"/>
          </p:cNvGraphicFramePr>
          <p:nvPr/>
        </p:nvGraphicFramePr>
        <p:xfrm>
          <a:off x="7596188" y="4076700"/>
          <a:ext cx="144082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829"/>
              </a:tblGrid>
              <a:tr h="864096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Kendi olanaklarıyla 2. basamağa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1258888" y="69215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KAPSAMLI ANAMNEZ ALINIR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827088" y="1773238"/>
          <a:ext cx="3600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Bunun mesleki bir sorun olduğu ayırt edilemez</a:t>
                      </a:r>
                      <a:endParaRPr lang="tr-T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4500563" y="1773238"/>
          <a:ext cx="345581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81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Sorunun mesleki olduğu saptanır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cxnSp>
        <p:nvCxnSpPr>
          <p:cNvPr id="31" name="30 Düz Ok Bağlayıcısı"/>
          <p:cNvCxnSpPr/>
          <p:nvPr/>
        </p:nvCxnSpPr>
        <p:spPr>
          <a:xfrm flipH="1">
            <a:off x="2771775" y="1125538"/>
            <a:ext cx="1079500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Düz Ok Bağlayıcısı"/>
          <p:cNvCxnSpPr/>
          <p:nvPr/>
        </p:nvCxnSpPr>
        <p:spPr>
          <a:xfrm>
            <a:off x="3995738" y="1125538"/>
            <a:ext cx="1152525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 flipH="1">
            <a:off x="4427538" y="2492375"/>
            <a:ext cx="1079500" cy="5032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>
            <a:off x="5651500" y="2492375"/>
            <a:ext cx="1152525" cy="5032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3059113" y="3141663"/>
          <a:ext cx="2088232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</a:tblGrid>
              <a:tr h="432048">
                <a:tc>
                  <a:txBody>
                    <a:bodyPr/>
                    <a:lstStyle/>
                    <a:p>
                      <a:r>
                        <a:rPr lang="tr-TR" dirty="0" smtClean="0"/>
                        <a:t>Hiç bulaşılmaz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5580063" y="3141663"/>
          <a:ext cx="2232248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</a:tblGrid>
              <a:tr h="432048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Hasta bilgilendirilir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1258888" y="69215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HİÇ BULAŞILMAZ (İşveren Kızabilir!)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827088" y="1773238"/>
          <a:ext cx="3600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İleri tetkik için sevk edilir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4500563" y="1773238"/>
          <a:ext cx="31920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01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Semptomatik tedavi verilir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468313" y="2708275"/>
          <a:ext cx="1800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Hasta sevke uyar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2484438" y="2708275"/>
          <a:ext cx="20882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Hasta sevke uymaz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323850" y="3213100"/>
          <a:ext cx="12961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/>
                        <a:t>Anamnez</a:t>
                      </a:r>
                      <a:r>
                        <a:rPr lang="tr-TR" sz="1800" dirty="0" smtClean="0"/>
                        <a:t> (+)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971550" y="3573463"/>
          <a:ext cx="122413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/>
                        <a:t>Anamnez</a:t>
                      </a:r>
                      <a:r>
                        <a:rPr lang="tr-TR" sz="1800" dirty="0" smtClean="0"/>
                        <a:t> (-)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2268538" y="3141663"/>
          <a:ext cx="122413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</a:tblGrid>
              <a:tr h="72008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Eczaneden ilaç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14 Tablo"/>
          <p:cNvGraphicFramePr>
            <a:graphicFrameLocks noGrp="1"/>
          </p:cNvGraphicFramePr>
          <p:nvPr/>
        </p:nvGraphicFramePr>
        <p:xfrm>
          <a:off x="2987675" y="3573463"/>
          <a:ext cx="122413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</a:tblGrid>
              <a:tr h="64008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Bekleme </a:t>
                      </a:r>
                      <a:r>
                        <a:rPr lang="tr-TR" sz="1800" dirty="0" err="1" smtClean="0"/>
                        <a:t>modu</a:t>
                      </a:r>
                      <a:endParaRPr lang="tr-TR" sz="1800" dirty="0" smtClean="0"/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1" name="30 Düz Ok Bağlayıcısı"/>
          <p:cNvCxnSpPr/>
          <p:nvPr/>
        </p:nvCxnSpPr>
        <p:spPr>
          <a:xfrm flipH="1">
            <a:off x="2771775" y="1125538"/>
            <a:ext cx="1079500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Düz Ok Bağlayıcısı"/>
          <p:cNvCxnSpPr/>
          <p:nvPr/>
        </p:nvCxnSpPr>
        <p:spPr>
          <a:xfrm>
            <a:off x="3995738" y="1125538"/>
            <a:ext cx="1152525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37 Tablo"/>
          <p:cNvGraphicFramePr>
            <a:graphicFrameLocks noGrp="1"/>
          </p:cNvGraphicFramePr>
          <p:nvPr/>
        </p:nvGraphicFramePr>
        <p:xfrm>
          <a:off x="4643438" y="2708275"/>
          <a:ext cx="223224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Hasta semptomatik olarak iyileşir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38 Tablo"/>
          <p:cNvGraphicFramePr>
            <a:graphicFrameLocks noGrp="1"/>
          </p:cNvGraphicFramePr>
          <p:nvPr/>
        </p:nvGraphicFramePr>
        <p:xfrm>
          <a:off x="7056438" y="2636838"/>
          <a:ext cx="162068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68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Hasta iyileşmez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39 Tablo"/>
          <p:cNvGraphicFramePr>
            <a:graphicFrameLocks noGrp="1"/>
          </p:cNvGraphicFramePr>
          <p:nvPr/>
        </p:nvGraphicFramePr>
        <p:xfrm>
          <a:off x="4427538" y="4652963"/>
          <a:ext cx="108012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</a:tblGrid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>
                          <a:solidFill>
                            <a:schemeClr val="tx1"/>
                          </a:solidFill>
                        </a:rPr>
                        <a:t>Anamnez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 (+)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41 Tablo"/>
          <p:cNvGraphicFramePr>
            <a:graphicFrameLocks noGrp="1"/>
          </p:cNvGraphicFramePr>
          <p:nvPr/>
        </p:nvGraphicFramePr>
        <p:xfrm>
          <a:off x="6875463" y="3500438"/>
          <a:ext cx="1080690" cy="792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690"/>
              </a:tblGrid>
              <a:tr h="792584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İYH’ne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 başvurur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42 Tablo"/>
          <p:cNvGraphicFramePr>
            <a:graphicFrameLocks noGrp="1"/>
          </p:cNvGraphicFramePr>
          <p:nvPr/>
        </p:nvGraphicFramePr>
        <p:xfrm>
          <a:off x="4787900" y="5013325"/>
          <a:ext cx="115202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>
                          <a:solidFill>
                            <a:schemeClr val="tx1"/>
                          </a:solidFill>
                        </a:rPr>
                        <a:t>Anamnez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 (-)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44 Tablo"/>
          <p:cNvGraphicFramePr>
            <a:graphicFrameLocks noGrp="1"/>
          </p:cNvGraphicFramePr>
          <p:nvPr/>
        </p:nvGraphicFramePr>
        <p:xfrm>
          <a:off x="4427538" y="3500438"/>
          <a:ext cx="1584176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</a:tblGrid>
              <a:tr h="792088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İYH’ne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 başvurur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45 Tablo"/>
          <p:cNvGraphicFramePr>
            <a:graphicFrameLocks noGrp="1"/>
          </p:cNvGraphicFramePr>
          <p:nvPr/>
        </p:nvGraphicFramePr>
        <p:xfrm>
          <a:off x="6659563" y="4941888"/>
          <a:ext cx="10802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244"/>
              </a:tblGrid>
              <a:tr h="719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>
                          <a:solidFill>
                            <a:schemeClr val="tx1"/>
                          </a:solidFill>
                        </a:rPr>
                        <a:t>Anamnez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 (+)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46 Tablo"/>
          <p:cNvGraphicFramePr>
            <a:graphicFrameLocks noGrp="1"/>
          </p:cNvGraphicFramePr>
          <p:nvPr/>
        </p:nvGraphicFramePr>
        <p:xfrm>
          <a:off x="7667625" y="5373688"/>
          <a:ext cx="108078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789"/>
              </a:tblGrid>
              <a:tr h="719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>
                          <a:solidFill>
                            <a:schemeClr val="tx1"/>
                          </a:solidFill>
                        </a:rPr>
                        <a:t>Anamnez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 (-)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43 Tablo"/>
          <p:cNvGraphicFramePr>
            <a:graphicFrameLocks noGrp="1"/>
          </p:cNvGraphicFramePr>
          <p:nvPr/>
        </p:nvGraphicFramePr>
        <p:xfrm>
          <a:off x="5435600" y="3573463"/>
          <a:ext cx="1224607" cy="1021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607"/>
              </a:tblGrid>
              <a:tr h="1021825"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Aynı ilacı kullanmayı sürdürür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40 Tablo"/>
          <p:cNvGraphicFramePr>
            <a:graphicFrameLocks noGrp="1"/>
          </p:cNvGraphicFramePr>
          <p:nvPr/>
        </p:nvGraphicFramePr>
        <p:xfrm>
          <a:off x="7596188" y="4076700"/>
          <a:ext cx="144082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829"/>
              </a:tblGrid>
              <a:tr h="864096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Kendi olanaklarıyla 2. basamağa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1258888" y="69215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KAPSAMLI ANAMNEZ ALINIR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827088" y="1773238"/>
          <a:ext cx="3600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Bunun mesleki bir sorun olduğu ayırt edilemez</a:t>
                      </a:r>
                      <a:endParaRPr lang="tr-T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4500563" y="1773238"/>
          <a:ext cx="345581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81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Sorunun mesleki olduğu saptanır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cxnSp>
        <p:nvCxnSpPr>
          <p:cNvPr id="31" name="30 Düz Ok Bağlayıcısı"/>
          <p:cNvCxnSpPr/>
          <p:nvPr/>
        </p:nvCxnSpPr>
        <p:spPr>
          <a:xfrm flipH="1">
            <a:off x="2771775" y="1125538"/>
            <a:ext cx="1079500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Düz Ok Bağlayıcısı"/>
          <p:cNvCxnSpPr/>
          <p:nvPr/>
        </p:nvCxnSpPr>
        <p:spPr>
          <a:xfrm>
            <a:off x="3995738" y="1125538"/>
            <a:ext cx="1152525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 flipH="1">
            <a:off x="4427538" y="2492375"/>
            <a:ext cx="1079500" cy="5032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>
            <a:off x="5651500" y="2492375"/>
            <a:ext cx="1152525" cy="5032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3059113" y="3141663"/>
          <a:ext cx="2088232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</a:tblGrid>
              <a:tr h="432048">
                <a:tc>
                  <a:txBody>
                    <a:bodyPr/>
                    <a:lstStyle/>
                    <a:p>
                      <a:r>
                        <a:rPr lang="tr-TR" dirty="0" smtClean="0"/>
                        <a:t>İYH Hiç bulaşılmaz</a:t>
                      </a:r>
                      <a:endParaRPr lang="tr-T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5580063" y="3141663"/>
          <a:ext cx="2232248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</a:tblGrid>
              <a:tr h="432048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Hasta bilgilendirilir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6732588" y="4437063"/>
          <a:ext cx="2013902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902"/>
              </a:tblGrid>
              <a:tr h="432048">
                <a:tc>
                  <a:txBody>
                    <a:bodyPr/>
                    <a:lstStyle/>
                    <a:p>
                      <a:r>
                        <a:rPr lang="tr-TR" dirty="0" smtClean="0"/>
                        <a:t>Hasta</a:t>
                      </a:r>
                      <a:r>
                        <a:rPr lang="tr-TR" baseline="0" dirty="0" smtClean="0"/>
                        <a:t> kabullenir</a:t>
                      </a:r>
                      <a:endParaRPr lang="tr-T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4067175" y="4437063"/>
          <a:ext cx="2152792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792"/>
              </a:tblGrid>
              <a:tr h="432048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Hasta kabullenmez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5" name="14 Düz Ok Bağlayıcısı"/>
          <p:cNvCxnSpPr/>
          <p:nvPr/>
        </p:nvCxnSpPr>
        <p:spPr>
          <a:xfrm flipH="1">
            <a:off x="5508625" y="3716338"/>
            <a:ext cx="792163" cy="5762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üz Ok Bağlayıcısı"/>
          <p:cNvCxnSpPr/>
          <p:nvPr/>
        </p:nvCxnSpPr>
        <p:spPr>
          <a:xfrm>
            <a:off x="6875463" y="3716338"/>
            <a:ext cx="793750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19 Tablo"/>
          <p:cNvGraphicFramePr>
            <a:graphicFrameLocks noGrp="1"/>
          </p:cNvGraphicFramePr>
          <p:nvPr/>
        </p:nvGraphicFramePr>
        <p:xfrm>
          <a:off x="4859338" y="5732463"/>
          <a:ext cx="252028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432048">
                <a:tc>
                  <a:txBody>
                    <a:bodyPr/>
                    <a:lstStyle/>
                    <a:p>
                      <a:r>
                        <a:rPr lang="tr-TR" dirty="0" smtClean="0"/>
                        <a:t>Sevk talep eder ya da çıkar gider</a:t>
                      </a:r>
                      <a:endParaRPr lang="tr-T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20 Tablo"/>
          <p:cNvGraphicFramePr>
            <a:graphicFrameLocks noGrp="1"/>
          </p:cNvGraphicFramePr>
          <p:nvPr/>
        </p:nvGraphicFramePr>
        <p:xfrm>
          <a:off x="2195513" y="5732463"/>
          <a:ext cx="215279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792"/>
              </a:tblGrid>
              <a:tr h="432048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Semptomatik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tedavi talep eder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2" name="21 Düz Ok Bağlayıcısı"/>
          <p:cNvCxnSpPr/>
          <p:nvPr/>
        </p:nvCxnSpPr>
        <p:spPr>
          <a:xfrm flipH="1">
            <a:off x="3635375" y="5013325"/>
            <a:ext cx="792163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Düz Ok Bağlayıcısı"/>
          <p:cNvCxnSpPr/>
          <p:nvPr/>
        </p:nvCxnSpPr>
        <p:spPr>
          <a:xfrm>
            <a:off x="5003800" y="5013325"/>
            <a:ext cx="792163" cy="5032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258888" y="69215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KAPSAMLI ANAMNEZ ALINIR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827088" y="1773238"/>
          <a:ext cx="22327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744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Bunun mesleki bir sorun olduğu ayırt edilemez</a:t>
                      </a:r>
                      <a:endParaRPr lang="tr-T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3348038" y="1773238"/>
          <a:ext cx="460851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Sorunun mesleki olduğu saptanır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cxnSp>
        <p:nvCxnSpPr>
          <p:cNvPr id="7" name="6 Düz Ok Bağlayıcısı"/>
          <p:cNvCxnSpPr/>
          <p:nvPr/>
        </p:nvCxnSpPr>
        <p:spPr>
          <a:xfrm flipH="1">
            <a:off x="2771775" y="1125538"/>
            <a:ext cx="1079500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Ok Bağlayıcısı"/>
          <p:cNvCxnSpPr/>
          <p:nvPr/>
        </p:nvCxnSpPr>
        <p:spPr>
          <a:xfrm>
            <a:off x="3995738" y="1125538"/>
            <a:ext cx="1152525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 flipH="1">
            <a:off x="2916238" y="2492375"/>
            <a:ext cx="935037" cy="7191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>
            <a:off x="4211638" y="2492375"/>
            <a:ext cx="792162" cy="6492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116013" y="3284538"/>
          <a:ext cx="2088232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</a:tblGrid>
              <a:tr h="432048">
                <a:tc>
                  <a:txBody>
                    <a:bodyPr/>
                    <a:lstStyle/>
                    <a:p>
                      <a:r>
                        <a:rPr lang="tr-TR" dirty="0" smtClean="0"/>
                        <a:t>Hiç bulaşılmaz</a:t>
                      </a:r>
                      <a:endParaRPr lang="tr-T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3924300" y="3213100"/>
          <a:ext cx="2232248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</a:tblGrid>
              <a:tr h="432048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Hasta bilgilendirilir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1763713" y="4365625"/>
          <a:ext cx="2152792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792"/>
              </a:tblGrid>
              <a:tr h="432048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Hasta kabullenmez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4" name="13 Düz Ok Bağlayıcısı"/>
          <p:cNvCxnSpPr/>
          <p:nvPr/>
        </p:nvCxnSpPr>
        <p:spPr>
          <a:xfrm flipH="1">
            <a:off x="3708400" y="3716338"/>
            <a:ext cx="792163" cy="5762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Düz Ok Bağlayıcısı"/>
          <p:cNvCxnSpPr/>
          <p:nvPr/>
        </p:nvCxnSpPr>
        <p:spPr>
          <a:xfrm>
            <a:off x="4643438" y="3716338"/>
            <a:ext cx="793750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15 Tablo"/>
          <p:cNvGraphicFramePr>
            <a:graphicFrameLocks noGrp="1"/>
          </p:cNvGraphicFramePr>
          <p:nvPr/>
        </p:nvGraphicFramePr>
        <p:xfrm>
          <a:off x="4932363" y="5229225"/>
          <a:ext cx="1800200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504056">
                <a:tc>
                  <a:txBody>
                    <a:bodyPr/>
                    <a:lstStyle/>
                    <a:p>
                      <a:r>
                        <a:rPr lang="tr-TR" dirty="0" smtClean="0"/>
                        <a:t>İşbirliği</a:t>
                      </a:r>
                      <a:r>
                        <a:rPr lang="tr-TR" baseline="0" dirty="0" smtClean="0"/>
                        <a:t> yapar</a:t>
                      </a:r>
                      <a:endParaRPr lang="tr-T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16 Tablo"/>
          <p:cNvGraphicFramePr>
            <a:graphicFrameLocks noGrp="1"/>
          </p:cNvGraphicFramePr>
          <p:nvPr/>
        </p:nvGraphicFramePr>
        <p:xfrm>
          <a:off x="2843213" y="5229225"/>
          <a:ext cx="1656184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</a:tblGrid>
              <a:tr h="432048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İşi Bırakır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8" name="17 Düz Ok Bağlayıcısı"/>
          <p:cNvCxnSpPr/>
          <p:nvPr/>
        </p:nvCxnSpPr>
        <p:spPr>
          <a:xfrm flipH="1">
            <a:off x="4356100" y="4868863"/>
            <a:ext cx="431800" cy="2889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Düz Ok Bağlayıcısı"/>
          <p:cNvCxnSpPr/>
          <p:nvPr/>
        </p:nvCxnSpPr>
        <p:spPr>
          <a:xfrm>
            <a:off x="5148263" y="4868863"/>
            <a:ext cx="503237" cy="2889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20 Tablo"/>
          <p:cNvGraphicFramePr>
            <a:graphicFrameLocks noGrp="1"/>
          </p:cNvGraphicFramePr>
          <p:nvPr/>
        </p:nvGraphicFramePr>
        <p:xfrm>
          <a:off x="4572000" y="4292600"/>
          <a:ext cx="2013902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902"/>
              </a:tblGrid>
              <a:tr h="432048">
                <a:tc>
                  <a:txBody>
                    <a:bodyPr/>
                    <a:lstStyle/>
                    <a:p>
                      <a:r>
                        <a:rPr lang="tr-TR" dirty="0" smtClean="0"/>
                        <a:t>Hasta</a:t>
                      </a:r>
                      <a:r>
                        <a:rPr lang="tr-TR" baseline="0" dirty="0" smtClean="0"/>
                        <a:t> kabullenir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26 Tablo"/>
          <p:cNvGraphicFramePr>
            <a:graphicFrameLocks noGrp="1"/>
          </p:cNvGraphicFramePr>
          <p:nvPr/>
        </p:nvGraphicFramePr>
        <p:xfrm>
          <a:off x="3563938" y="6092825"/>
          <a:ext cx="1800200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432048">
                <a:tc>
                  <a:txBody>
                    <a:bodyPr/>
                    <a:lstStyle/>
                    <a:p>
                      <a:r>
                        <a:rPr lang="tr-TR" dirty="0" smtClean="0"/>
                        <a:t>İşsiz kalır</a:t>
                      </a:r>
                      <a:endParaRPr lang="tr-T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27 Tablo"/>
          <p:cNvGraphicFramePr>
            <a:graphicFrameLocks noGrp="1"/>
          </p:cNvGraphicFramePr>
          <p:nvPr/>
        </p:nvGraphicFramePr>
        <p:xfrm>
          <a:off x="1476375" y="6092825"/>
          <a:ext cx="1656184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</a:tblGrid>
              <a:tr h="432048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Yeni</a:t>
                      </a:r>
                      <a:r>
                        <a:rPr lang="tr-T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iş bulur</a:t>
                      </a:r>
                      <a:endParaRPr lang="tr-T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9" name="28 Düz Ok Bağlayıcısı"/>
          <p:cNvCxnSpPr/>
          <p:nvPr/>
        </p:nvCxnSpPr>
        <p:spPr>
          <a:xfrm flipH="1">
            <a:off x="2987675" y="5732463"/>
            <a:ext cx="431800" cy="2889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Düz Ok Bağlayıcısı"/>
          <p:cNvCxnSpPr/>
          <p:nvPr/>
        </p:nvCxnSpPr>
        <p:spPr>
          <a:xfrm>
            <a:off x="3779838" y="5732463"/>
            <a:ext cx="504825" cy="2889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74638"/>
            <a:ext cx="804389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dirty="0" smtClean="0"/>
              <a:t>İşyeri hekimliğinde 2003 sonrası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tr-TR" dirty="0" smtClean="0"/>
              <a:t>Alanın kamusal niteliğinin piyasaya/ticarete dönük olarak yeniden düzenlendi. (şaşırtıcımı?)</a:t>
            </a:r>
          </a:p>
          <a:p>
            <a:pPr eaLnBrk="1" hangingPunct="1"/>
            <a:r>
              <a:rPr lang="tr-TR" dirty="0" smtClean="0"/>
              <a:t>Eğitimde yeni dönem: Bütünüyle piyasaya açıldı. </a:t>
            </a:r>
          </a:p>
          <a:p>
            <a:pPr eaLnBrk="1" hangingPunct="1"/>
            <a:r>
              <a:rPr lang="tr-TR" dirty="0" smtClean="0"/>
              <a:t>Ağırlıklı olarak hukuksal zeminde süren belirsizlik dönemleri yaşandı.</a:t>
            </a:r>
          </a:p>
          <a:p>
            <a:pPr eaLnBrk="1" hangingPunct="1"/>
            <a:r>
              <a:rPr lang="tr-TR" dirty="0" smtClean="0"/>
              <a:t>Yargı’nın Meclisle imtihanı gördük.</a:t>
            </a:r>
          </a:p>
          <a:p>
            <a:pPr eaLnBrk="1" hangingPunct="1"/>
            <a:r>
              <a:rPr lang="tr-TR" dirty="0" smtClean="0"/>
              <a:t>Yönetmelik yerine yasalarla yol alma dönemi…</a:t>
            </a:r>
          </a:p>
          <a:p>
            <a:pPr eaLnBrk="1" hangingPunct="1"/>
            <a:endParaRPr lang="tr-TR" dirty="0" smtClean="0"/>
          </a:p>
          <a:p>
            <a:pPr eaLnBrk="1" hangingPunct="1">
              <a:buFontTx/>
              <a:buNone/>
            </a:pPr>
            <a:endParaRPr lang="tr-TR" dirty="0" smtClean="0"/>
          </a:p>
          <a:p>
            <a:pPr eaLnBrk="1" hangingPunct="1">
              <a:buFontTx/>
              <a:buNone/>
            </a:pPr>
            <a:endParaRPr lang="tr-TR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500438"/>
            <a:ext cx="1639965" cy="172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1258888" y="69215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ÇALIŞAN MESLEK</a:t>
                      </a:r>
                      <a:r>
                        <a:rPr lang="tr-TR" baseline="0" dirty="0" smtClean="0"/>
                        <a:t> HASTALIĞI İÇİN </a:t>
                      </a:r>
                      <a:r>
                        <a:rPr lang="tr-TR" dirty="0" smtClean="0"/>
                        <a:t>İŞBİRLİĞİ YAPAR.</a:t>
                      </a:r>
                    </a:p>
                    <a:p>
                      <a:pPr algn="ctr"/>
                      <a:r>
                        <a:rPr lang="tr-TR" dirty="0" smtClean="0"/>
                        <a:t>HASTALIK TABLOSUNUN DURUMUNA GÖRE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684213" y="2205038"/>
          <a:ext cx="3600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Meslek hastalığı ön tanısı ile 2. basamağa sevk</a:t>
                      </a:r>
                      <a:endParaRPr lang="tr-T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4500563" y="2205038"/>
          <a:ext cx="345581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81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Semptomatik</a:t>
                      </a:r>
                      <a:r>
                        <a:rPr lang="tr-TR" dirty="0" smtClean="0"/>
                        <a:t> tedavi verilir, durum işyerine raporlanır</a:t>
                      </a:r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cxnSp>
        <p:nvCxnSpPr>
          <p:cNvPr id="31" name="30 Düz Ok Bağlayıcısı"/>
          <p:cNvCxnSpPr/>
          <p:nvPr/>
        </p:nvCxnSpPr>
        <p:spPr>
          <a:xfrm flipH="1">
            <a:off x="2484438" y="1484313"/>
            <a:ext cx="1079500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Düz Ok Bağlayıcısı"/>
          <p:cNvCxnSpPr/>
          <p:nvPr/>
        </p:nvCxnSpPr>
        <p:spPr>
          <a:xfrm>
            <a:off x="4427538" y="1412875"/>
            <a:ext cx="1152525" cy="5032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 flipH="1">
            <a:off x="1187450" y="2852738"/>
            <a:ext cx="647700" cy="3603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 flipH="1">
            <a:off x="4716463" y="2924175"/>
            <a:ext cx="935037" cy="5048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619250" y="3284538"/>
          <a:ext cx="208823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</a:tblGrid>
              <a:tr h="432048">
                <a:tc>
                  <a:txBody>
                    <a:bodyPr/>
                    <a:lstStyle/>
                    <a:p>
                      <a:r>
                        <a:rPr lang="tr-TR" dirty="0" smtClean="0"/>
                        <a:t>Tedavisi</a:t>
                      </a:r>
                      <a:r>
                        <a:rPr lang="tr-TR" baseline="0" dirty="0" smtClean="0"/>
                        <a:t> ve yasal hakları düzenlenir.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779838" y="3573463"/>
          <a:ext cx="2232248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</a:tblGrid>
              <a:tr h="432048">
                <a:tc>
                  <a:txBody>
                    <a:bodyPr/>
                    <a:lstStyle/>
                    <a:p>
                      <a:r>
                        <a:rPr lang="tr-TR" dirty="0" smtClean="0"/>
                        <a:t>İşçi işten atılır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1763713" y="3933825"/>
          <a:ext cx="1800200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MUTLU SON</a:t>
                      </a:r>
                      <a:endParaRPr lang="tr-TR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16 Tablo"/>
          <p:cNvGraphicFramePr>
            <a:graphicFrameLocks noGrp="1"/>
          </p:cNvGraphicFramePr>
          <p:nvPr/>
        </p:nvGraphicFramePr>
        <p:xfrm>
          <a:off x="6227763" y="3573463"/>
          <a:ext cx="208823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</a:tblGrid>
              <a:tr h="432048">
                <a:tc>
                  <a:txBody>
                    <a:bodyPr/>
                    <a:lstStyle/>
                    <a:p>
                      <a:r>
                        <a:rPr lang="tr-TR" dirty="0" smtClean="0"/>
                        <a:t>İşveren işbirliği yapar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8" name="17 Düz Ok Bağlayıcısı"/>
          <p:cNvCxnSpPr/>
          <p:nvPr/>
        </p:nvCxnSpPr>
        <p:spPr>
          <a:xfrm>
            <a:off x="5867400" y="2924175"/>
            <a:ext cx="855663" cy="4968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19 Tablo"/>
          <p:cNvGraphicFramePr>
            <a:graphicFrameLocks noGrp="1"/>
          </p:cNvGraphicFramePr>
          <p:nvPr/>
        </p:nvGraphicFramePr>
        <p:xfrm>
          <a:off x="4356100" y="4437063"/>
          <a:ext cx="1152128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432048">
                <a:tc>
                  <a:txBody>
                    <a:bodyPr/>
                    <a:lstStyle/>
                    <a:p>
                      <a:r>
                        <a:rPr lang="tr-TR" dirty="0" smtClean="0"/>
                        <a:t>İşsiz kalır</a:t>
                      </a:r>
                      <a:endParaRPr lang="tr-T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20 Tablo"/>
          <p:cNvGraphicFramePr>
            <a:graphicFrameLocks noGrp="1"/>
          </p:cNvGraphicFramePr>
          <p:nvPr/>
        </p:nvGraphicFramePr>
        <p:xfrm>
          <a:off x="2771775" y="4437063"/>
          <a:ext cx="1368152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432048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Yeni</a:t>
                      </a:r>
                      <a:r>
                        <a:rPr lang="tr-T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iş bulur</a:t>
                      </a:r>
                      <a:endParaRPr lang="tr-T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2" name="21 Düz Ok Bağlayıcısı"/>
          <p:cNvCxnSpPr/>
          <p:nvPr/>
        </p:nvCxnSpPr>
        <p:spPr>
          <a:xfrm flipH="1">
            <a:off x="3851275" y="4005263"/>
            <a:ext cx="288925" cy="3603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Düz Ok Bağlayıcısı"/>
          <p:cNvCxnSpPr/>
          <p:nvPr/>
        </p:nvCxnSpPr>
        <p:spPr>
          <a:xfrm>
            <a:off x="4643438" y="4005263"/>
            <a:ext cx="433387" cy="3603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24 Tablo"/>
          <p:cNvGraphicFramePr>
            <a:graphicFrameLocks noGrp="1"/>
          </p:cNvGraphicFramePr>
          <p:nvPr/>
        </p:nvGraphicFramePr>
        <p:xfrm>
          <a:off x="6948488" y="5084763"/>
          <a:ext cx="1800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432048">
                <a:tc>
                  <a:txBody>
                    <a:bodyPr/>
                    <a:lstStyle/>
                    <a:p>
                      <a:r>
                        <a:rPr lang="tr-TR" dirty="0" smtClean="0"/>
                        <a:t>İşçinin çalışma alanı değiştirilir</a:t>
                      </a:r>
                      <a:endParaRPr lang="tr-T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25 Tablo"/>
          <p:cNvGraphicFramePr>
            <a:graphicFrameLocks noGrp="1"/>
          </p:cNvGraphicFramePr>
          <p:nvPr/>
        </p:nvGraphicFramePr>
        <p:xfrm>
          <a:off x="4859338" y="5084763"/>
          <a:ext cx="165618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</a:tblGrid>
              <a:tr h="432048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İşin koşulları düzeltilir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7" name="26 Düz Ok Bağlayıcısı"/>
          <p:cNvCxnSpPr/>
          <p:nvPr/>
        </p:nvCxnSpPr>
        <p:spPr>
          <a:xfrm flipH="1">
            <a:off x="6372225" y="4437063"/>
            <a:ext cx="576263" cy="5762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Düz Ok Bağlayıcısı"/>
          <p:cNvCxnSpPr/>
          <p:nvPr/>
        </p:nvCxnSpPr>
        <p:spPr>
          <a:xfrm>
            <a:off x="7164388" y="4437063"/>
            <a:ext cx="503237" cy="5762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34 Tablo"/>
          <p:cNvGraphicFramePr>
            <a:graphicFrameLocks noGrp="1"/>
          </p:cNvGraphicFramePr>
          <p:nvPr/>
        </p:nvGraphicFramePr>
        <p:xfrm>
          <a:off x="4716463" y="5732463"/>
          <a:ext cx="2088232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MUTLU SON</a:t>
                      </a:r>
                      <a:endParaRPr lang="tr-TR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35 Tablo"/>
          <p:cNvGraphicFramePr>
            <a:graphicFrameLocks noGrp="1"/>
          </p:cNvGraphicFramePr>
          <p:nvPr/>
        </p:nvGraphicFramePr>
        <p:xfrm>
          <a:off x="6875463" y="5732463"/>
          <a:ext cx="2088232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MUTLU SON</a:t>
                      </a:r>
                      <a:endParaRPr lang="tr-TR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  <p:cxnSp>
        <p:nvCxnSpPr>
          <p:cNvPr id="24" name="23 Düz Ok Bağlayıcısı"/>
          <p:cNvCxnSpPr/>
          <p:nvPr/>
        </p:nvCxnSpPr>
        <p:spPr>
          <a:xfrm>
            <a:off x="2124075" y="2852738"/>
            <a:ext cx="360363" cy="3603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Metin kutusu"/>
          <p:cNvSpPr txBox="1"/>
          <p:nvPr/>
        </p:nvSpPr>
        <p:spPr>
          <a:xfrm>
            <a:off x="395288" y="3357563"/>
            <a:ext cx="863600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/>
              <a:t>PAS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allAtOnce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439863" y="404813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KAPSAMLI ANAMNEZ ALINIR</a:t>
                      </a:r>
                      <a:endParaRPr lang="tr-TR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484438" y="1052513"/>
          <a:ext cx="3384376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Sorunun mesleki olduğu saptanır</a:t>
                      </a:r>
                      <a:endParaRPr lang="tr-TR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7 Düz Ok Bağlayıcısı"/>
          <p:cNvCxnSpPr/>
          <p:nvPr/>
        </p:nvCxnSpPr>
        <p:spPr>
          <a:xfrm>
            <a:off x="4175125" y="765175"/>
            <a:ext cx="0" cy="2873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>
            <a:off x="4211638" y="1484313"/>
            <a:ext cx="0" cy="3603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3132138" y="1844675"/>
          <a:ext cx="2232248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</a:tblGrid>
              <a:tr h="432048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Hasta bilgilendirilir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5" name="14 Düz Ok Bağlayıcısı"/>
          <p:cNvCxnSpPr/>
          <p:nvPr/>
        </p:nvCxnSpPr>
        <p:spPr>
          <a:xfrm>
            <a:off x="4214813" y="2247900"/>
            <a:ext cx="0" cy="2889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15 Tablo"/>
          <p:cNvGraphicFramePr>
            <a:graphicFrameLocks noGrp="1"/>
          </p:cNvGraphicFramePr>
          <p:nvPr/>
        </p:nvGraphicFramePr>
        <p:xfrm>
          <a:off x="3276600" y="3357563"/>
          <a:ext cx="1800200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İşbirliği</a:t>
                      </a:r>
                      <a:r>
                        <a:rPr lang="tr-TR" baseline="0" dirty="0" smtClean="0"/>
                        <a:t> yapar</a:t>
                      </a:r>
                      <a:endParaRPr lang="tr-T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9" name="18 Düz Ok Bağlayıcısı"/>
          <p:cNvCxnSpPr/>
          <p:nvPr/>
        </p:nvCxnSpPr>
        <p:spPr>
          <a:xfrm>
            <a:off x="4211638" y="2997200"/>
            <a:ext cx="0" cy="3603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20 Tablo"/>
          <p:cNvGraphicFramePr>
            <a:graphicFrameLocks noGrp="1"/>
          </p:cNvGraphicFramePr>
          <p:nvPr/>
        </p:nvGraphicFramePr>
        <p:xfrm>
          <a:off x="3203575" y="2565400"/>
          <a:ext cx="2013902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90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Hasta</a:t>
                      </a:r>
                      <a:r>
                        <a:rPr lang="tr-TR" baseline="0" dirty="0" smtClean="0"/>
                        <a:t> kabullenir</a:t>
                      </a:r>
                      <a:endParaRPr lang="tr-T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34 Tablo"/>
          <p:cNvGraphicFramePr>
            <a:graphicFrameLocks noGrp="1"/>
          </p:cNvGraphicFramePr>
          <p:nvPr/>
        </p:nvGraphicFramePr>
        <p:xfrm>
          <a:off x="468313" y="4221163"/>
          <a:ext cx="3600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MH tanısı ile 2. basamağa sevk</a:t>
                      </a:r>
                      <a:endParaRPr lang="tr-TR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35 Tablo"/>
          <p:cNvGraphicFramePr>
            <a:graphicFrameLocks noGrp="1"/>
          </p:cNvGraphicFramePr>
          <p:nvPr/>
        </p:nvGraphicFramePr>
        <p:xfrm>
          <a:off x="4284663" y="4221163"/>
          <a:ext cx="345581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81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Tedavi verilir, işyerine raporlanır</a:t>
                      </a:r>
                      <a:endParaRPr lang="tr-TR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7" name="36 Düz Ok Bağlayıcısı"/>
          <p:cNvCxnSpPr/>
          <p:nvPr/>
        </p:nvCxnSpPr>
        <p:spPr>
          <a:xfrm>
            <a:off x="1763713" y="4581525"/>
            <a:ext cx="0" cy="3587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37 Tablo"/>
          <p:cNvGraphicFramePr>
            <a:graphicFrameLocks noGrp="1"/>
          </p:cNvGraphicFramePr>
          <p:nvPr/>
        </p:nvGraphicFramePr>
        <p:xfrm>
          <a:off x="684213" y="5013325"/>
          <a:ext cx="208823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Tedavisi</a:t>
                      </a:r>
                      <a:r>
                        <a:rPr lang="tr-TR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ve yasal hakları düzenlenir.</a:t>
                      </a:r>
                      <a:endParaRPr lang="tr-TR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38 Tablo"/>
          <p:cNvGraphicFramePr>
            <a:graphicFrameLocks noGrp="1"/>
          </p:cNvGraphicFramePr>
          <p:nvPr/>
        </p:nvGraphicFramePr>
        <p:xfrm>
          <a:off x="684213" y="5661025"/>
          <a:ext cx="2088232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MUTLU SON</a:t>
                      </a:r>
                      <a:endParaRPr lang="tr-TR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39 Tablo"/>
          <p:cNvGraphicFramePr>
            <a:graphicFrameLocks noGrp="1"/>
          </p:cNvGraphicFramePr>
          <p:nvPr/>
        </p:nvGraphicFramePr>
        <p:xfrm>
          <a:off x="5003800" y="5013325"/>
          <a:ext cx="2088232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İşveren işbirliği</a:t>
                      </a:r>
                      <a:endParaRPr lang="tr-TR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40 Tablo"/>
          <p:cNvGraphicFramePr>
            <a:graphicFrameLocks noGrp="1"/>
          </p:cNvGraphicFramePr>
          <p:nvPr/>
        </p:nvGraphicFramePr>
        <p:xfrm>
          <a:off x="6875463" y="5516563"/>
          <a:ext cx="1800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İşçinin çalışma alanı değiştirilir</a:t>
                      </a:r>
                      <a:endParaRPr lang="tr-TR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41 Tablo"/>
          <p:cNvGraphicFramePr>
            <a:graphicFrameLocks noGrp="1"/>
          </p:cNvGraphicFramePr>
          <p:nvPr/>
        </p:nvGraphicFramePr>
        <p:xfrm>
          <a:off x="3419475" y="5589588"/>
          <a:ext cx="165618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</a:tblGrid>
              <a:tr h="432048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İşin koşulları düzeltilir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42 Tablo"/>
          <p:cNvGraphicFramePr>
            <a:graphicFrameLocks noGrp="1"/>
          </p:cNvGraphicFramePr>
          <p:nvPr/>
        </p:nvGraphicFramePr>
        <p:xfrm>
          <a:off x="3419475" y="6237288"/>
          <a:ext cx="1656184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MUTLU SON</a:t>
                      </a:r>
                      <a:endParaRPr lang="tr-TR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43 Tablo"/>
          <p:cNvGraphicFramePr>
            <a:graphicFrameLocks noGrp="1"/>
          </p:cNvGraphicFramePr>
          <p:nvPr/>
        </p:nvGraphicFramePr>
        <p:xfrm>
          <a:off x="6875463" y="6165850"/>
          <a:ext cx="1800200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MUTLU SON</a:t>
                      </a:r>
                      <a:endParaRPr lang="tr-TR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  <p:cxnSp>
        <p:nvCxnSpPr>
          <p:cNvPr id="45" name="44 Düz Ok Bağlayıcısı"/>
          <p:cNvCxnSpPr/>
          <p:nvPr/>
        </p:nvCxnSpPr>
        <p:spPr>
          <a:xfrm flipH="1">
            <a:off x="5219700" y="5516563"/>
            <a:ext cx="431800" cy="3603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Düz Ok Bağlayıcısı"/>
          <p:cNvCxnSpPr/>
          <p:nvPr/>
        </p:nvCxnSpPr>
        <p:spPr>
          <a:xfrm>
            <a:off x="6227763" y="5516563"/>
            <a:ext cx="423862" cy="3524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Düz Ok Bağlayıcısı"/>
          <p:cNvCxnSpPr/>
          <p:nvPr/>
        </p:nvCxnSpPr>
        <p:spPr>
          <a:xfrm flipH="1">
            <a:off x="3492500" y="3860800"/>
            <a:ext cx="287338" cy="2889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Düz Ok Bağlayıcısı"/>
          <p:cNvCxnSpPr/>
          <p:nvPr/>
        </p:nvCxnSpPr>
        <p:spPr>
          <a:xfrm>
            <a:off x="4427538" y="3860800"/>
            <a:ext cx="279400" cy="279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Düz Ok Bağlayıcısı"/>
          <p:cNvCxnSpPr/>
          <p:nvPr/>
        </p:nvCxnSpPr>
        <p:spPr>
          <a:xfrm>
            <a:off x="5940425" y="4581525"/>
            <a:ext cx="0" cy="3603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Kimi koruyacağız?</a:t>
            </a:r>
            <a:br>
              <a:rPr lang="tr-TR" dirty="0" smtClean="0"/>
            </a:br>
            <a:r>
              <a:rPr lang="tr-TR" dirty="0" smtClean="0"/>
              <a:t>Meslek “Hasta”sı !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MH olabileceğini biliyor mu?</a:t>
            </a:r>
          </a:p>
          <a:p>
            <a:pPr lvl="1"/>
            <a:r>
              <a:rPr lang="tr-TR" dirty="0"/>
              <a:t>İşi ile ilgili olası </a:t>
            </a:r>
            <a:r>
              <a:rPr lang="tr-TR" dirty="0" err="1"/>
              <a:t>maruziyetlere</a:t>
            </a:r>
            <a:r>
              <a:rPr lang="tr-TR" dirty="0"/>
              <a:t> karşı bilgili mi?</a:t>
            </a:r>
          </a:p>
          <a:p>
            <a:pPr lvl="1"/>
            <a:r>
              <a:rPr lang="tr-TR" dirty="0"/>
              <a:t>Bu </a:t>
            </a:r>
            <a:r>
              <a:rPr lang="tr-TR" dirty="0" err="1"/>
              <a:t>maruziyet</a:t>
            </a:r>
            <a:r>
              <a:rPr lang="tr-TR" dirty="0"/>
              <a:t> sonuçları hakkında bilgili </a:t>
            </a:r>
            <a:r>
              <a:rPr lang="tr-TR" dirty="0" smtClean="0"/>
              <a:t>mi?</a:t>
            </a:r>
          </a:p>
          <a:p>
            <a:pPr lvl="1"/>
            <a:r>
              <a:rPr lang="tr-TR" dirty="0" smtClean="0"/>
              <a:t>Bu </a:t>
            </a:r>
            <a:r>
              <a:rPr lang="tr-TR" dirty="0"/>
              <a:t>hastalıklara karşı kendini koruma hakkında bilgi düzeyi ne? </a:t>
            </a:r>
            <a:endParaRPr lang="tr-TR" dirty="0" smtClean="0"/>
          </a:p>
          <a:p>
            <a:pPr lvl="1"/>
            <a:r>
              <a:rPr lang="tr-TR" dirty="0" smtClean="0"/>
              <a:t>Öğrenme </a:t>
            </a:r>
            <a:r>
              <a:rPr lang="tr-TR" dirty="0"/>
              <a:t>gereksinimi </a:t>
            </a:r>
            <a:r>
              <a:rPr lang="tr-TR" dirty="0" smtClean="0"/>
              <a:t>- isteği </a:t>
            </a:r>
            <a:r>
              <a:rPr lang="tr-TR" dirty="0"/>
              <a:t>var mı? </a:t>
            </a:r>
            <a:endParaRPr lang="tr-TR" dirty="0" smtClean="0"/>
          </a:p>
          <a:p>
            <a:pPr lvl="1"/>
            <a:r>
              <a:rPr lang="tr-TR" dirty="0" smtClean="0"/>
              <a:t>Öğrenebilir </a:t>
            </a:r>
            <a:r>
              <a:rPr lang="tr-TR" dirty="0"/>
              <a:t>mi? </a:t>
            </a:r>
            <a:r>
              <a:rPr lang="tr-TR" dirty="0" smtClean="0"/>
              <a:t>Öğreten var mı</a:t>
            </a:r>
            <a:r>
              <a:rPr lang="tr-TR" dirty="0"/>
              <a:t>? </a:t>
            </a:r>
            <a:endParaRPr lang="tr-TR" dirty="0" smtClean="0"/>
          </a:p>
          <a:p>
            <a:pPr lvl="1"/>
            <a:r>
              <a:rPr lang="tr-TR" dirty="0" smtClean="0"/>
              <a:t>Öğrenmemesini </a:t>
            </a:r>
            <a:r>
              <a:rPr lang="tr-TR" dirty="0"/>
              <a:t>isteyen olabilir mi?</a:t>
            </a:r>
          </a:p>
          <a:p>
            <a:r>
              <a:rPr lang="tr-TR" dirty="0" smtClean="0"/>
              <a:t>Meslek Hastası olmamak için bir çabası var mı?</a:t>
            </a:r>
          </a:p>
          <a:p>
            <a:r>
              <a:rPr lang="tr-TR" dirty="0" smtClean="0"/>
              <a:t>Meslek Hastalığı tanısı aldığında neler yaşayabileceğini biliyor mu?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Bu tanıyı almak “istemiyor” olabilir mi?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MH tanısı almak için kasıtlı davranışları olabilir mi?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64A4-3CA2-4FEC-BEF1-8A7455933CA8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2797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4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3F7267-918A-469B-A688-BC1EACC942C4}" type="slidenum">
              <a:rPr lang="tr-TR" altLang="tr-TR"/>
              <a:pPr/>
              <a:t>43</a:t>
            </a:fld>
            <a:endParaRPr lang="tr-TR" altLang="tr-TR"/>
          </a:p>
        </p:txBody>
      </p:sp>
      <p:sp>
        <p:nvSpPr>
          <p:cNvPr id="6" name="7 Dikdörtgen"/>
          <p:cNvSpPr>
            <a:spLocks noChangeArrowheads="1"/>
          </p:cNvSpPr>
          <p:nvPr/>
        </p:nvSpPr>
        <p:spPr bwMode="auto">
          <a:xfrm>
            <a:off x="755650" y="2636838"/>
            <a:ext cx="7705725" cy="1570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eaLnBrk="1" hangingPunct="1">
              <a:buFont typeface="Arial" charset="0"/>
              <a:buChar char="•"/>
            </a:pPr>
            <a:r>
              <a:rPr lang="tr-TR" altLang="tr-TR" sz="3200" b="1"/>
              <a:t>Sağlık gözetimi uygulamak  </a:t>
            </a:r>
          </a:p>
          <a:p>
            <a:pPr marL="571500" indent="-571500" eaLnBrk="1" hangingPunct="1">
              <a:buFont typeface="Arial" charset="0"/>
              <a:buChar char="•"/>
            </a:pPr>
            <a:r>
              <a:rPr lang="tr-TR" altLang="tr-TR" sz="3200" b="1"/>
              <a:t>Ön tanı koymak</a:t>
            </a:r>
          </a:p>
          <a:p>
            <a:pPr marL="571500" indent="-571500" eaLnBrk="1" hangingPunct="1">
              <a:buFont typeface="Arial" charset="0"/>
              <a:buChar char="•"/>
            </a:pPr>
            <a:r>
              <a:rPr lang="tr-TR" altLang="tr-TR" sz="3200" b="1"/>
              <a:t>Yetkilendirilmiş kuruma sevk etmek </a:t>
            </a:r>
          </a:p>
        </p:txBody>
      </p:sp>
      <p:sp>
        <p:nvSpPr>
          <p:cNvPr id="24580" name="Title 2"/>
          <p:cNvSpPr>
            <a:spLocks noGrp="1"/>
          </p:cNvSpPr>
          <p:nvPr>
            <p:ph type="title"/>
          </p:nvPr>
        </p:nvSpPr>
        <p:spPr>
          <a:xfrm>
            <a:off x="107950" y="561975"/>
            <a:ext cx="8713788" cy="1066800"/>
          </a:xfrm>
          <a:solidFill>
            <a:schemeClr val="bg1"/>
          </a:solidFill>
        </p:spPr>
        <p:txBody>
          <a:bodyPr/>
          <a:lstStyle/>
          <a:p>
            <a:r>
              <a:rPr lang="tr-TR" altLang="tr-TR" sz="4000" b="1" smtClean="0"/>
              <a:t>Peki, İYH’nin Rolü Ne?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922337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tr-TR" sz="3600" b="1" dirty="0" smtClean="0">
                <a:solidFill>
                  <a:schemeClr val="tx1"/>
                </a:solidFill>
              </a:rPr>
              <a:t>Sağlık gözetimi nedir?</a:t>
            </a:r>
            <a:endParaRPr lang="tr-TR" sz="3600" b="1" dirty="0">
              <a:solidFill>
                <a:schemeClr val="tx1"/>
              </a:solidFill>
            </a:endParaRPr>
          </a:p>
        </p:txBody>
      </p:sp>
      <p:sp>
        <p:nvSpPr>
          <p:cNvPr id="25603" name="Content Placeholder 3"/>
          <p:cNvSpPr>
            <a:spLocks noGrp="1"/>
          </p:cNvSpPr>
          <p:nvPr>
            <p:ph idx="1"/>
          </p:nvPr>
        </p:nvSpPr>
        <p:spPr>
          <a:xfrm>
            <a:off x="457200" y="2643182"/>
            <a:ext cx="7329510" cy="3482981"/>
          </a:xfrm>
        </p:spPr>
        <p:txBody>
          <a:bodyPr/>
          <a:lstStyle/>
          <a:p>
            <a:r>
              <a:rPr lang="tr-TR" altLang="tr-TR" dirty="0" smtClean="0"/>
              <a:t>Çalışanların sağlığının korunması amacıyla,  maruz kaldıkları </a:t>
            </a:r>
            <a:r>
              <a:rPr lang="tr-TR" altLang="tr-TR" b="1" dirty="0" smtClean="0"/>
              <a:t>risk faktörleri </a:t>
            </a:r>
            <a:r>
              <a:rPr lang="tr-TR" altLang="tr-TR" dirty="0" smtClean="0"/>
              <a:t>göz önüne alınarak yapılan, </a:t>
            </a:r>
            <a:r>
              <a:rPr lang="tr-TR" altLang="tr-TR" b="1" dirty="0" smtClean="0"/>
              <a:t>önleyici muayeneler </a:t>
            </a:r>
            <a:r>
              <a:rPr lang="tr-TR" altLang="tr-TR" dirty="0" smtClean="0"/>
              <a:t>bütünüdür.</a:t>
            </a:r>
          </a:p>
          <a:p>
            <a:pPr>
              <a:buFont typeface="Arial" charset="0"/>
              <a:buNone/>
            </a:pPr>
            <a:endParaRPr lang="tr-TR" altLang="tr-TR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99377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r-TR" altLang="tr-TR" sz="3600" b="1" dirty="0" smtClean="0"/>
              <a:t>Sağlık Gözetimi İşyerini tanımadan yapılmaz!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2571744"/>
            <a:ext cx="5915025" cy="2836862"/>
          </a:xfrm>
        </p:spPr>
        <p:txBody>
          <a:bodyPr>
            <a:normAutofit lnSpcReduction="10000"/>
          </a:bodyPr>
          <a:lstStyle/>
          <a:p>
            <a:pPr>
              <a:lnSpc>
                <a:spcPct val="105000"/>
              </a:lnSpc>
              <a:defRPr/>
            </a:pPr>
            <a:r>
              <a:rPr lang="tr-TR" sz="2400" dirty="0" smtClean="0"/>
              <a:t>Ne üretiliyor, tür işler yapılıyor?</a:t>
            </a:r>
          </a:p>
          <a:p>
            <a:pPr>
              <a:lnSpc>
                <a:spcPct val="105000"/>
              </a:lnSpc>
              <a:defRPr/>
            </a:pPr>
            <a:r>
              <a:rPr lang="tr-TR" sz="2400" dirty="0" smtClean="0"/>
              <a:t>Kimler çalışıyor?</a:t>
            </a:r>
          </a:p>
          <a:p>
            <a:pPr>
              <a:lnSpc>
                <a:spcPct val="105000"/>
              </a:lnSpc>
              <a:defRPr/>
            </a:pPr>
            <a:r>
              <a:rPr lang="tr-TR" sz="2400" dirty="0" smtClean="0"/>
              <a:t>Çalışanların ve çevrenin sağlığına yönelik tehlike kaynakları nelerdir?</a:t>
            </a:r>
          </a:p>
          <a:p>
            <a:pPr>
              <a:lnSpc>
                <a:spcPct val="105000"/>
              </a:lnSpc>
              <a:defRPr/>
            </a:pPr>
            <a:r>
              <a:rPr lang="tr-TR" sz="2400" dirty="0" smtClean="0"/>
              <a:t>Çalışanların sağlık durumu nasıl?</a:t>
            </a:r>
          </a:p>
          <a:p>
            <a:pPr>
              <a:lnSpc>
                <a:spcPct val="105000"/>
              </a:lnSpc>
              <a:defRPr/>
            </a:pPr>
            <a:r>
              <a:rPr lang="tr-TR" sz="2400" dirty="0" smtClean="0"/>
              <a:t>İşletmenin iş sağlığı konusundaki ihtiyaçları nelerdir? </a:t>
            </a:r>
          </a:p>
          <a:p>
            <a:pPr>
              <a:lnSpc>
                <a:spcPct val="105000"/>
              </a:lnSpc>
              <a:defRPr/>
            </a:pPr>
            <a:endParaRPr lang="tr-TR" sz="2400" dirty="0" smtClean="0"/>
          </a:p>
        </p:txBody>
      </p:sp>
      <p:pic>
        <p:nvPicPr>
          <p:cNvPr id="26628" name="Picture 5" descr="6129_107489016726_106328011726_2701444_4581791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000372"/>
            <a:ext cx="2074862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Metin kutusu 1"/>
          <p:cNvSpPr txBox="1">
            <a:spLocks noChangeArrowheads="1"/>
          </p:cNvSpPr>
          <p:nvPr/>
        </p:nvSpPr>
        <p:spPr bwMode="auto">
          <a:xfrm>
            <a:off x="1714480" y="1428736"/>
            <a:ext cx="671517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2000" b="1" dirty="0">
                <a:solidFill>
                  <a:schemeClr val="accent2"/>
                </a:solidFill>
              </a:rPr>
              <a:t>Tanımadan / Bilmeden / </a:t>
            </a:r>
            <a:r>
              <a:rPr lang="tr-TR" altLang="tr-TR" sz="2000" b="1" dirty="0">
                <a:solidFill>
                  <a:srgbClr val="FF0000"/>
                </a:solidFill>
              </a:rPr>
              <a:t>Sürekli</a:t>
            </a:r>
            <a:r>
              <a:rPr lang="tr-TR" altLang="tr-TR" sz="2000" b="1" dirty="0">
                <a:solidFill>
                  <a:schemeClr val="accent2"/>
                </a:solidFill>
              </a:rPr>
              <a:t> izlemeden / Koklamadan / Dinlemeden / Dokunmadan</a:t>
            </a:r>
            <a:r>
              <a:rPr lang="tr-TR" altLang="tr-TR" sz="2000" b="1" dirty="0" smtClean="0">
                <a:solidFill>
                  <a:schemeClr val="accent2"/>
                </a:solidFill>
              </a:rPr>
              <a:t>….Olmazda …Süre </a:t>
            </a:r>
            <a:r>
              <a:rPr lang="tr-TR" altLang="tr-TR" sz="2000" b="1" dirty="0" err="1" smtClean="0">
                <a:solidFill>
                  <a:schemeClr val="accent2"/>
                </a:solidFill>
              </a:rPr>
              <a:t>yetermi</a:t>
            </a:r>
            <a:r>
              <a:rPr lang="tr-TR" altLang="tr-TR" sz="2000" b="1" dirty="0" smtClean="0">
                <a:solidFill>
                  <a:schemeClr val="accent2"/>
                </a:solidFill>
              </a:rPr>
              <a:t>?</a:t>
            </a:r>
            <a:endParaRPr lang="tr-TR" altLang="tr-TR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tr-TR" altLang="tr-TR" sz="3600" b="1" dirty="0" smtClean="0"/>
              <a:t>Sağlık Gözetimi ve Mevzuatımız</a:t>
            </a:r>
            <a:endParaRPr lang="tr-TR" altLang="tr-TR" sz="3600" dirty="0" smtClean="0"/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23851" y="1628774"/>
            <a:ext cx="6891356" cy="480062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400" dirty="0" smtClean="0">
                <a:solidFill>
                  <a:srgbClr val="0000FF"/>
                </a:solidFill>
              </a:rPr>
              <a:t>İş Sağlığı ve Güvenliği Kanunu </a:t>
            </a:r>
            <a:r>
              <a:rPr lang="tr-TR" altLang="tr-TR" sz="1600" dirty="0" smtClean="0">
                <a:solidFill>
                  <a:srgbClr val="0000FF"/>
                </a:solidFill>
              </a:rPr>
              <a:t>( Madde 15 )</a:t>
            </a:r>
            <a:endParaRPr lang="tr-TR" altLang="tr-TR" sz="2400" dirty="0" smtClean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tr-TR" altLang="tr-TR" sz="1800" dirty="0" smtClean="0"/>
              <a:t>“Çalışanların … </a:t>
            </a:r>
            <a:r>
              <a:rPr lang="tr-TR" altLang="tr-TR" sz="1800" b="1" u="sng" dirty="0" smtClean="0"/>
              <a:t>risklerini dikkate alarak </a:t>
            </a:r>
            <a:r>
              <a:rPr lang="tr-TR" altLang="tr-TR" sz="1800" dirty="0" smtClean="0"/>
              <a:t>sağlık gözetimine tabi tutulmalarını sağlar.”</a:t>
            </a:r>
          </a:p>
          <a:p>
            <a:pPr lvl="1">
              <a:lnSpc>
                <a:spcPct val="80000"/>
              </a:lnSpc>
            </a:pPr>
            <a:r>
              <a:rPr lang="tr-TR" altLang="tr-TR" sz="1800" dirty="0" smtClean="0"/>
              <a:t>Tehlikeli ve çok tehlikeli </a:t>
            </a:r>
            <a:r>
              <a:rPr lang="tr-TR" altLang="tr-TR" sz="1800" b="1" dirty="0" smtClean="0"/>
              <a:t>işlerde</a:t>
            </a:r>
            <a:r>
              <a:rPr lang="tr-TR" altLang="tr-TR" sz="1800" dirty="0" smtClean="0"/>
              <a:t> çalışacaklar, işe uygunluk raporu olmadan işe başlatılamaz.</a:t>
            </a:r>
            <a:endParaRPr lang="tr-TR" altLang="tr-TR" sz="1600" dirty="0" smtClean="0"/>
          </a:p>
          <a:p>
            <a:pPr lvl="1">
              <a:lnSpc>
                <a:spcPct val="80000"/>
              </a:lnSpc>
            </a:pPr>
            <a:endParaRPr lang="tr-TR" altLang="tr-TR" sz="1600" dirty="0" smtClean="0"/>
          </a:p>
          <a:p>
            <a:pPr>
              <a:lnSpc>
                <a:spcPct val="80000"/>
              </a:lnSpc>
            </a:pPr>
            <a:r>
              <a:rPr lang="tr-TR" altLang="tr-TR" sz="2400" dirty="0" smtClean="0">
                <a:solidFill>
                  <a:srgbClr val="0000FF"/>
                </a:solidFill>
              </a:rPr>
              <a:t>İSG Yönetmeliği </a:t>
            </a:r>
            <a:r>
              <a:rPr lang="tr-TR" altLang="tr-TR" sz="1600" dirty="0" smtClean="0">
                <a:solidFill>
                  <a:srgbClr val="0000FF"/>
                </a:solidFill>
              </a:rPr>
              <a:t>( Madde 8 ve 13 ) </a:t>
            </a:r>
            <a:endParaRPr lang="tr-TR" altLang="tr-TR" sz="2400" dirty="0" smtClean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tr-TR" altLang="tr-TR" sz="1800" i="1" dirty="0" smtClean="0"/>
              <a:t>Çalışanlara, </a:t>
            </a:r>
            <a:r>
              <a:rPr lang="tr-TR" altLang="tr-TR" sz="1800" b="1" i="1" u="sng" dirty="0" smtClean="0"/>
              <a:t>risklerine uygun </a:t>
            </a:r>
            <a:r>
              <a:rPr lang="tr-TR" altLang="tr-TR" sz="1800" i="1" dirty="0" smtClean="0"/>
              <a:t>olarak sağlık gözetimi yapılır.</a:t>
            </a:r>
          </a:p>
          <a:p>
            <a:pPr lvl="1">
              <a:lnSpc>
                <a:spcPct val="80000"/>
              </a:lnSpc>
            </a:pPr>
            <a:r>
              <a:rPr lang="tr-TR" altLang="tr-TR" sz="1800" i="1" dirty="0" smtClean="0"/>
              <a:t>Çalışanlar sağlık gözetim muayenelerine </a:t>
            </a:r>
            <a:r>
              <a:rPr lang="tr-TR" altLang="tr-TR" sz="1800" i="1" u="sng" dirty="0" smtClean="0"/>
              <a:t>katılır</a:t>
            </a:r>
            <a:r>
              <a:rPr lang="tr-TR" altLang="tr-TR" sz="1800" i="1" dirty="0" smtClean="0"/>
              <a:t>.</a:t>
            </a:r>
          </a:p>
          <a:p>
            <a:pPr lvl="1">
              <a:lnSpc>
                <a:spcPct val="80000"/>
              </a:lnSpc>
            </a:pPr>
            <a:endParaRPr lang="tr-TR" altLang="tr-TR" sz="1800" i="1" dirty="0" smtClean="0"/>
          </a:p>
          <a:p>
            <a:pPr>
              <a:lnSpc>
                <a:spcPct val="80000"/>
              </a:lnSpc>
            </a:pPr>
            <a:r>
              <a:rPr lang="tr-TR" altLang="tr-TR" sz="2000" i="1" dirty="0" smtClean="0"/>
              <a:t>İşyeri Hekimi ve Diğer Sağlık Personelinin Görev, Yetki, Sorumluluk ve Eğitimleri Hakkında Yönetmelik </a:t>
            </a:r>
            <a:r>
              <a:rPr lang="tr-TR" altLang="tr-TR" sz="1600" i="1" dirty="0" smtClean="0">
                <a:solidFill>
                  <a:srgbClr val="0000FF"/>
                </a:solidFill>
              </a:rPr>
              <a:t>18 Aralık 2014</a:t>
            </a:r>
          </a:p>
          <a:p>
            <a:pPr>
              <a:lnSpc>
                <a:spcPct val="80000"/>
              </a:lnSpc>
            </a:pPr>
            <a:endParaRPr lang="tr-TR" altLang="tr-TR" sz="1600" i="1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tr-TR" altLang="tr-TR" sz="2000" i="1" dirty="0" smtClean="0"/>
              <a:t>171 </a:t>
            </a:r>
            <a:r>
              <a:rPr lang="tr-TR" altLang="tr-TR" sz="2000" i="1" dirty="0" err="1" smtClean="0"/>
              <a:t>nolu</a:t>
            </a:r>
            <a:r>
              <a:rPr lang="tr-TR" altLang="tr-TR" sz="2000" i="1" dirty="0" smtClean="0"/>
              <a:t> İLO Sözleşme ve tavsiye kararları </a:t>
            </a:r>
            <a:r>
              <a:rPr lang="tr-TR" altLang="tr-TR" sz="2000" i="1" dirty="0" smtClean="0">
                <a:solidFill>
                  <a:srgbClr val="0000FF"/>
                </a:solidFill>
              </a:rPr>
              <a:t>1985</a:t>
            </a:r>
          </a:p>
        </p:txBody>
      </p:sp>
      <p:pic>
        <p:nvPicPr>
          <p:cNvPr id="27652" name="Picture 2" descr="http://www.politikadergisi.com/sites/default/files/imceresim/torba-yas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2349500"/>
            <a:ext cx="17081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tr-TR" altLang="tr-TR" sz="3600" b="1" dirty="0" smtClean="0"/>
              <a:t>Sağlık Gözetimine </a:t>
            </a:r>
            <a:r>
              <a:rPr lang="tr-TR" altLang="tr-TR" sz="3600" b="1" dirty="0" err="1" smtClean="0"/>
              <a:t>ILO’nın</a:t>
            </a:r>
            <a:r>
              <a:rPr lang="tr-TR" altLang="tr-TR" sz="3600" b="1" dirty="0" smtClean="0"/>
              <a:t> Yaklaşımı</a:t>
            </a:r>
            <a:endParaRPr lang="tr-TR" altLang="tr-TR" sz="3600" dirty="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84313"/>
            <a:ext cx="5472112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400" u="sng" smtClean="0">
                <a:solidFill>
                  <a:srgbClr val="0000FF"/>
                </a:solidFill>
              </a:rPr>
              <a:t>Önleyici muayeneler</a:t>
            </a:r>
            <a:r>
              <a:rPr lang="tr-TR" altLang="tr-TR" sz="2400" smtClean="0">
                <a:solidFill>
                  <a:srgbClr val="0000FF"/>
                </a:solidFill>
              </a:rPr>
              <a:t>;</a:t>
            </a:r>
          </a:p>
          <a:p>
            <a:pPr lvl="1">
              <a:lnSpc>
                <a:spcPct val="80000"/>
              </a:lnSpc>
            </a:pPr>
            <a:r>
              <a:rPr lang="tr-TR" altLang="tr-TR" sz="1600" smtClean="0"/>
              <a:t>İstihdam etmeden </a:t>
            </a:r>
            <a:r>
              <a:rPr lang="tr-TR" altLang="tr-TR" sz="1600" b="1" smtClean="0"/>
              <a:t>önce</a:t>
            </a:r>
          </a:p>
          <a:p>
            <a:pPr lvl="1">
              <a:lnSpc>
                <a:spcPct val="80000"/>
              </a:lnSpc>
            </a:pPr>
            <a:r>
              <a:rPr lang="tr-TR" altLang="tr-TR" sz="1600" smtClean="0"/>
              <a:t>Tehlikelere maruz kalındığında, </a:t>
            </a:r>
            <a:r>
              <a:rPr lang="tr-TR" altLang="tr-TR" sz="1600" b="1" smtClean="0"/>
              <a:t>periyodik</a:t>
            </a:r>
            <a:r>
              <a:rPr lang="tr-TR" altLang="tr-TR" sz="1600" smtClean="0"/>
              <a:t> aralıklarla, </a:t>
            </a:r>
          </a:p>
          <a:p>
            <a:pPr lvl="1">
              <a:lnSpc>
                <a:spcPct val="80000"/>
              </a:lnSpc>
            </a:pPr>
            <a:r>
              <a:rPr lang="tr-TR" altLang="tr-TR" sz="1600" b="1" smtClean="0"/>
              <a:t>Sağlık</a:t>
            </a:r>
            <a:r>
              <a:rPr lang="tr-TR" altLang="tr-TR" sz="1600" smtClean="0"/>
              <a:t> nedenli işten uzaklaşmalardan sonra, </a:t>
            </a:r>
          </a:p>
          <a:p>
            <a:pPr lvl="1">
              <a:lnSpc>
                <a:spcPct val="80000"/>
              </a:lnSpc>
            </a:pPr>
            <a:r>
              <a:rPr lang="tr-TR" altLang="tr-TR" sz="1600" smtClean="0"/>
              <a:t>İş uyumu, </a:t>
            </a:r>
            <a:r>
              <a:rPr lang="tr-TR" altLang="tr-TR" sz="1600" b="1" smtClean="0"/>
              <a:t>değişikliği</a:t>
            </a:r>
            <a:r>
              <a:rPr lang="tr-TR" altLang="tr-TR" sz="1600" smtClean="0"/>
              <a:t> ve rehabilitasyon amacıyla, </a:t>
            </a:r>
          </a:p>
          <a:p>
            <a:pPr lvl="1">
              <a:lnSpc>
                <a:spcPct val="80000"/>
              </a:lnSpc>
            </a:pPr>
            <a:r>
              <a:rPr lang="tr-TR" altLang="tr-TR" sz="1600" b="1" smtClean="0"/>
              <a:t>Yükümlülük</a:t>
            </a:r>
            <a:r>
              <a:rPr lang="tr-TR" altLang="tr-TR" sz="1600" smtClean="0"/>
              <a:t> süresi uzunsa işten ayrılma durumunda</a:t>
            </a:r>
            <a:r>
              <a:rPr lang="tr-TR" altLang="tr-TR" sz="2000" smtClean="0"/>
              <a:t>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tr-TR" altLang="tr-TR" sz="2000" smtClean="0"/>
          </a:p>
          <a:p>
            <a:pPr>
              <a:lnSpc>
                <a:spcPct val="80000"/>
              </a:lnSpc>
            </a:pPr>
            <a:r>
              <a:rPr lang="tr-TR" altLang="tr-TR" sz="2400" u="sng" smtClean="0">
                <a:solidFill>
                  <a:srgbClr val="0000FF"/>
                </a:solidFill>
              </a:rPr>
              <a:t>Sağlık gözetiminde;</a:t>
            </a:r>
          </a:p>
          <a:p>
            <a:pPr lvl="1">
              <a:lnSpc>
                <a:spcPct val="80000"/>
              </a:lnSpc>
            </a:pPr>
            <a:r>
              <a:rPr lang="tr-TR" altLang="tr-TR" sz="1600" smtClean="0"/>
              <a:t>Maruziyet varsa, </a:t>
            </a:r>
            <a:r>
              <a:rPr lang="tr-TR" altLang="tr-TR" sz="1600" b="1" smtClean="0"/>
              <a:t>biyolojik etki ve yanıtın</a:t>
            </a:r>
            <a:r>
              <a:rPr lang="tr-TR" altLang="tr-TR" sz="1600" smtClean="0"/>
              <a:t> izlenmesini, </a:t>
            </a:r>
          </a:p>
          <a:p>
            <a:pPr lvl="1">
              <a:lnSpc>
                <a:spcPct val="80000"/>
              </a:lnSpc>
            </a:pPr>
            <a:r>
              <a:rPr lang="tr-TR" altLang="tr-TR" sz="1600" smtClean="0"/>
              <a:t>Etkilenen </a:t>
            </a:r>
            <a:r>
              <a:rPr lang="tr-TR" altLang="tr-TR" sz="1600" b="1" smtClean="0"/>
              <a:t>tüm çalışanların</a:t>
            </a:r>
            <a:r>
              <a:rPr lang="tr-TR" altLang="tr-TR" sz="1600" smtClean="0"/>
              <a:t> belirlenmesini,</a:t>
            </a:r>
          </a:p>
          <a:p>
            <a:pPr lvl="1">
              <a:lnSpc>
                <a:spcPct val="80000"/>
              </a:lnSpc>
            </a:pPr>
            <a:r>
              <a:rPr lang="tr-TR" altLang="tr-TR" sz="1600" smtClean="0"/>
              <a:t>Çalışanın bilgilendirilmiş </a:t>
            </a:r>
            <a:r>
              <a:rPr lang="tr-TR" altLang="tr-TR" sz="1600" b="1" smtClean="0"/>
              <a:t>onamının</a:t>
            </a:r>
            <a:r>
              <a:rPr lang="tr-TR" altLang="tr-TR" sz="1600" smtClean="0"/>
              <a:t> alınmasını ,</a:t>
            </a:r>
          </a:p>
          <a:p>
            <a:pPr lvl="1">
              <a:lnSpc>
                <a:spcPct val="80000"/>
              </a:lnSpc>
            </a:pPr>
            <a:r>
              <a:rPr lang="tr-TR" altLang="tr-TR" sz="1600" smtClean="0"/>
              <a:t>Tüm verilerin </a:t>
            </a:r>
            <a:r>
              <a:rPr lang="tr-TR" altLang="tr-TR" sz="1600" b="1" smtClean="0"/>
              <a:t>kişisel sağlık dosyasında</a:t>
            </a:r>
            <a:r>
              <a:rPr lang="tr-TR" altLang="tr-TR" sz="1600" smtClean="0"/>
              <a:t> saklanmasını,</a:t>
            </a:r>
          </a:p>
          <a:p>
            <a:pPr lvl="1">
              <a:lnSpc>
                <a:spcPct val="80000"/>
              </a:lnSpc>
            </a:pPr>
            <a:r>
              <a:rPr lang="tr-TR" altLang="tr-TR" sz="1600" smtClean="0"/>
              <a:t>SG kayıtlarının </a:t>
            </a:r>
            <a:r>
              <a:rPr lang="tr-TR" altLang="tr-TR" sz="1600" b="1" smtClean="0"/>
              <a:t>gizliliğinin</a:t>
            </a:r>
            <a:r>
              <a:rPr lang="tr-TR" altLang="tr-TR" sz="1600" smtClean="0"/>
              <a:t> sağlanmasını, </a:t>
            </a:r>
          </a:p>
          <a:p>
            <a:pPr lvl="1">
              <a:lnSpc>
                <a:spcPct val="80000"/>
              </a:lnSpc>
            </a:pPr>
            <a:r>
              <a:rPr lang="tr-TR" altLang="tr-TR" sz="1600" smtClean="0"/>
              <a:t>Çalışanları </a:t>
            </a:r>
            <a:r>
              <a:rPr lang="tr-TR" altLang="tr-TR" sz="1600" b="1" smtClean="0"/>
              <a:t>koruyacak öneriler</a:t>
            </a:r>
            <a:r>
              <a:rPr lang="tr-TR" altLang="tr-TR" sz="1600" smtClean="0"/>
              <a:t> geliştirmesini ,</a:t>
            </a:r>
          </a:p>
          <a:p>
            <a:pPr lvl="1">
              <a:lnSpc>
                <a:spcPct val="80000"/>
              </a:lnSpc>
            </a:pPr>
            <a:r>
              <a:rPr lang="tr-TR" altLang="tr-TR" sz="1600" smtClean="0"/>
              <a:t>SG </a:t>
            </a:r>
            <a:r>
              <a:rPr lang="tr-TR" altLang="tr-TR" sz="1600" b="1" smtClean="0"/>
              <a:t>ayrımcı</a:t>
            </a:r>
            <a:r>
              <a:rPr lang="tr-TR" altLang="tr-TR" sz="1600" smtClean="0"/>
              <a:t> muameleye yol açmamasını, </a:t>
            </a:r>
          </a:p>
          <a:p>
            <a:pPr lvl="1">
              <a:lnSpc>
                <a:spcPct val="80000"/>
              </a:lnSpc>
            </a:pPr>
            <a:r>
              <a:rPr lang="tr-TR" altLang="tr-TR" sz="1600" smtClean="0"/>
              <a:t>Özel bir </a:t>
            </a:r>
            <a:r>
              <a:rPr lang="tr-TR" altLang="tr-TR" sz="1600" b="1" smtClean="0"/>
              <a:t>tehlike içeren</a:t>
            </a:r>
            <a:r>
              <a:rPr lang="tr-TR" altLang="tr-TR" sz="1600" smtClean="0"/>
              <a:t> işlerde, SG sonuçlarının çalışan ve işveren ile </a:t>
            </a:r>
            <a:r>
              <a:rPr lang="tr-TR" altLang="tr-TR" sz="1600" b="1" smtClean="0"/>
              <a:t>paylaşılmasını</a:t>
            </a:r>
            <a:r>
              <a:rPr lang="tr-TR" altLang="tr-TR" sz="1600" smtClean="0"/>
              <a:t>  </a:t>
            </a:r>
            <a:r>
              <a:rPr lang="tr-TR" altLang="tr-TR" sz="1600" b="1" smtClean="0">
                <a:solidFill>
                  <a:srgbClr val="0000FF"/>
                </a:solidFill>
              </a:rPr>
              <a:t>önermektedir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5516563" y="1196975"/>
            <a:ext cx="3232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tr-TR" altLang="tr-TR" b="1">
                <a:solidFill>
                  <a:srgbClr val="FF0000"/>
                </a:solidFill>
              </a:rPr>
              <a:t>1985</a:t>
            </a:r>
            <a:r>
              <a:rPr lang="tr-TR" altLang="tr-TR" sz="1600" b="1">
                <a:solidFill>
                  <a:srgbClr val="FF0000"/>
                </a:solidFill>
              </a:rPr>
              <a:t> tarihli 171 nolu tavsiye kararı</a:t>
            </a:r>
          </a:p>
        </p:txBody>
      </p:sp>
      <p:sp>
        <p:nvSpPr>
          <p:cNvPr id="29701" name="AutoShape 4" descr="data:image/jpeg;base64,/9j/4AAQSkZJRgABAQAAAQABAAD/2wCEAAkGBxQSEhUUEhQWFBUXFxobGRgYGB0gGhkfHSYiHiAhHBwbIighHh4oHR0ZIT0iJiovLi4wHB8zOTMsNygtLisBCgoKDg0OGxAQGzgmICY0LzIyNC8sLC8sLCwsLCwsNDcsLDQsNCwsNCw0LCwsLCwsLCwsLCwsLCwsLCwsLCwsLP/AABEIAQcAwAMBEQACEQEDEQH/xAAcAAEAAgMBAQEAAAAAAAAAAAAABgcDBAUBAgj/xABQEAACAQMCAwQECAoHBgQHAAABAgMABBESIQUGMQcTQVEiYXGBFBYyU3KRobIjNDVCUmJ0gpOxFSQzkrPBwhdzotHS8CVDVeFEVGR1g4Tx/8QAGgEBAAMBAQEAAAAAAAAAAAAAAAIEBQMBBv/EADoRAAICAQEECAUDAgUFAQAAAAABAgMRBBIhMVETFDNBYXGBkQUyobHwIsHRQuEjRFKC8RU0Q1NyJP/aAAwDAQACEQMRAD8AhNfVHzIoBQCgFAKAUAoBQCgFAKAUAoBQCgFAKAUAoBQCgFAKAUAoBQCgFAKA9VSSAASScADqT6qBJvcjrcJ5aubmZoYo8uny8nCx/SPgc5GOux22NcbNRXCO03/c7Q085y2Ud/ifZzJbR97c3MEaDrjWST5KMDUfVVeGuVktmEW2WJaLYWZSwQp8ZOM48M9avIovGdx5QCgFAKAUBIuVuXob0938JEE3gjplX+gwYb/q4z4j1Vr75Vb9nK+xaophbu2sM6XH+zW6to2kUpOijLaMhwPE6T1HsJPqrnVr65vD3E7dDOKyt5FZ+HSJGkrKe7k+S43UkdRkdGGDsd9qtqcXJxXFFWVcoxUnwZq1IgKAUAoBQCgFAKAUAoBQH3BCzsqoCzMwVQPEnYD3mvG0llnsYuTwi2jwaHgtkZiFkvHGhGIzh28EHgFGTnqcesCsjpZaq3Z4R/bxNdVR01ef6j3g19NZ2ZW2tSoUF5bq6PdqzeL6P7Rgeg6HGPGlkY2WZnLyS3/XgSg5QhiK9Xu/uVlxfi895KGmdpWJwoxsM+CqOnh03NaldUKo4isGVZZO2W/eY+KcIntioniaIuNS6h1H/MeXUbZr2FsLPleTyyqdfzIsnsn5dtprZppoFkfvSoLjK4AXoDt1J3rM199kZqMXhYNHRUwcNqS3nB7XODrBdq8ahUljGAoAGpPROAPVoPvqx8Psc62nxRw19ezNSXeQu2gaR1RBlnYKo8yxwPtNXZNRWWUoxcmkj9CScnWbRLG9vG2hAurThzgY+UuDn3188tTapZUjfdFbWGj89mIl9Cq2rVpC49LOcAY65ztivoc7sswXF7WEbPFeEz2rBZ42iY7jPj7CNj7jtUYWQsWYvJKdU63+pYJ5yFzTfuDGjR3RQf2Mr6ZSvnHIdm9ercbVn6rT0re93iuHqjQ0t9kljOfDvOly/cRx3c1nNA8Vvd5ZYplwEk/OVSMqytjIIOxCjrXO1Sdasi8uPeuR1raU3Brc+fMg/PPLDWNxoGWicFo28cDqD61/kQfGr2l1Cuhl8VxM/U6d1T3cGRyrJWFAKAUAoBQCgFAKA2+FcNkuZUhhXU7nA8h5knwAG+ahZZGuLlLgTrrlZLZiWJwzgKQcWtLVPSEERlkbHy5CCS3qH9ngeGPec6dznp5Tfe8en5k0oVKF0YLuWfUmnMPGLS0fvrp1aVQe7QDLqD+gvgTjdjjOBvgVSqqssWzBbu/kW7bK6/1S4lR85c6y37af7OEHKxg9fW58T6ug+2tfTaWNO/izJ1GqlbuW5G/2QSgX+CmotE4DYzoxg59QONOfMgeO/P4gs1Zz3+5PQP8AxOBb3H4LUx6rxYjGh1ZlA0g+/wCrHjWRU7E8V5z4GtYoY/Xw8SD8X7VoY/QtITIBsGb0E/dUekR7dNXq/h0pb5vH1KVmvgt0FkgXM/N09+FEwjAQkqEXGM7Hckmr9GmhTviUbtTK1YZyeG3zQSpLHjWjalyMjI9VdpwU4uL7zjXNwkpIsDhfa3MpAuIEceJjJU/Ucg/ZWfP4bF/I/c0IfEH/AFImvAuK8Pv5FmiWM3CjPpqBMv8A1Yz1BIGao213UrZfD6Fyuyq17UeP1NftZlC8OfKa9TooOPkHOdWfDpjPmwHjipaBZuW8jrHip7ijrW6eJ1kjYo6nKsOoNbsoqSw+Bixk4vKLc4Jz/aXkYhvwsT7bn+zJHRlYbxsDvk4x4Gse3R2VPar3r6/3NarV12LE9zNztMiDcPWdXDtBJG6SDG+Tp8Nj1BONiR0HSoaJ4u2WuOSeq7La5YIH2gcri3KXMAxbzgED5tmGrT9EjJHsI8BnQ0mo28wlxX1KOr0+x+uPBkOq4UhQCgFAKAUAoBQFp9iNmv8AWZSPSGhAfIHJP1nT9QrK+JSf6Ymp8PhucjZTgl1d8Ru54ZDbwlu674D02CYVlj8vSTdvVtncVF2110xjJZfHHnzOirnO2Uk8Lhny5EE52W3jnMNtqcRkiSV21PK/jk9MDpsBvnrtV/TbbhtT7+C5Io6pwUtmPdxfNlmdmXALcWIchJmnB7wkAgeGjB8v5k+qsvW3T6XHDHD+TQ0lUFVzybt/LZcFgd44wrSE6UBJaRvLJyQo+oZ8zgwgrdVJJvh9CcnXp45SKa5i5hnvZNc7Zx8lB8hB+qP8+prapohUsRMi6+VryzZ4ZyZe3ESywwa42zpbvIxnBIOzMD1B8KjPVVQlsye/yZKGltnHaS3G1/s84l/8sf4sP/XUOu0f6vo/4JdSu5fVHK43y/cWZUXMfdl8lfSRs4xn5DHHUda61XQtzsPJytonX8yOZXU5H1FKysGUlWByCDgg+YI3Bo0msM9TaeUW3yHz2t0Pgl9pLsNKuQNMufzXHTUfqPTr1x9Vo3X/AIlfD7GtptWrP0T4/cmFhypZwxvHHAgWQEPnJLA+GpsnHqztVOeotk02+BajTCKaSKF4tAtrdyJEyzJHIQpYAqwHgw6H9E+w4rfrbsrTluyYliVVrUd+CfR8pi6szNwyUoky/hLWRsx6h1AJ6MrDYn1bgVn9Zddmzct671xL/QKde1U9z7nwJPaWnwvhHcSqQ6w92yt1WSIYGf3lDewjzqrKXR6jaXDOfRllR26dl8vqUPW+YLWBQCgFAKAUAoDpcucKN1cxQD89hqPko3Y+5QfsrndZ0cHI60V9JNRLQ7NDpu+Jwj0QJsqPIBnUY9g01lazfXXLw/g1NL884+I535zEcMkFh6RRQJJV+TECdICt4uTtt03PUHDTaXMlKzv4Ln/YajUYi1Du+hWPB+Xrm6V2t4jIExqwQOvgMkZPqFall9dbSk8ZMuuidizFFsdnfCTw6ylnuiYy2XdT+YqA42/SO58z6I8KydXZ09qjDeaulr6GtuRAnguuOXUrxlRoA0q7EBEzgAYB38T681f2q9JBJ/jKTjPVTbXcbP8AsrvvOD++3/TUf+o1eP56nv8A0+zmjzhEt5wy/gtWl2Z41aMMWj0yMAcA4wdycgDeliqvplNLn57j2t20WqDZZ/P3FJLWxllhOlxpAOM41MFJwds4JrL0tcbLVGXA0dRNwrclxKCvuISzHVNI8h83YtjPlnp7q+gjCMN0VgwZ2Sn8zySTl/kWWeL4RPItrb4zrk6keYXI2PmSM7YBqtbrIwlsRWWWadI5x2pPCNqPljhsrd3BxLEhOB3kZCsfIE6Rv7frqD1F8VmVe7wZ0Wnok8RnvI/zFy9PYyBJlxndHU+i2P0T5jyOCPqqxTfC6OYla2mdL3ltcg8wf0jaPDMx75EKOQcMysCA4P6XXJ8xnxFZGqp6CxSjwNXTXdNDD4lZ3nIl7GZcQMyRavTGAGA8VBOTtvgeytSOsqaW/ezOlo7U3uM/IPM89m7hFMsRBeSPO+F6un6wG58wN+mRHV0QsSzufcyWkulBtLei0ZeZreWxubm2YEiNiy9GDacLqXz6DPiAMHaspUTjbGE+Zp9NGVbnEqnifAyOF2l0B+dJG/sLsUP16h7xWtC3/HlX5P6GZZVmiM/ziRirRTFAKAUAoBQFj9idspuJ5D8pI1A/eO/3RWb8Sk1CKNH4dFZkz64zwO4m4rd21udEc3dvK/gqYBOfPLZ9Hx9QzXldsI0RnLis48ydlc5XSjHg8ZMHaXFDZwwWFuMD+1kP5zH5Klj4k+kfVhcbYqWicrZStn5IhrNmuCqj5na7IeOWyw/BdWidnZsEbP8ARPTZQNjvsa4/EKrHLb7vsddDbDY2O8ydtHFikEVup3lYs30Uxge9iD+7Xnw6vM3N937nuvsxBR5lQxTtGwdGKsu6sDgg+o1sNJrDMqEnF5R+jOarhksLh1YqwgchhsQdPUHwNfN0JO2KfM+gtbVba5FB8tH+u237RD99a37uyl5P7GHQ82x8y5+1X8mTfSj++tYuh7dev2NfWdi/zvKs7O+BreXqpIMxoDI48GC4AHvYj3ZrV1lzqryuL3GZpKlZZv4IlHbXxA64LcHChTIVHQknSv1Yb66q/DYLEp+hZ+ITe6JWNahmF1cBs/6T4Mkcxy4DKrnqGQkIc+zAPnv51iWy6DUtx4fybVcem06Uit+Q+KG0v4mOwZu6kHqY439jYPurS1VasqfuZ2lm67VnyL047xqC0i7y4fSucAYyWPkAOprCqqnZLEUbVlkYLMigeB8QSG/imTKRLODv1WMtgg/uEivoLYOVTi+OPr/yYdU1G5SXDP0J5z9yaYBJd2PooyMJ4l6aW6lR+j4keGMjpVDS6pTxXZ6Mv6nTuOZ1+p2uIcOX+gNB/NtUf94ASfzrhCb63nx/sdZQ/wDz4fIpGtwxBQCgFAKAUBPeye6NveIj7LcwnT6yrHH3HHvFZ+vjt1tr+l/n7Ghom4Tw/wCpFr8RuIrRJrmQ4GAWPidIwqjz3zgebVkwjKxqCNOTjBOTKF5uaZ5xPcbPcIJQv6CMSEX3Ko+vzrf0+yobMe7cYmp2nLal37ydcgcg3FvdR3FxoVVViFDZbLDAyAMdCfHwqjq9ZCcHCJd02klCalI4XbBcar/T4JEg+vLf513+HxxVnxOGvebEvAg7dDV8orifornD8m3P7O/3a+b0/bR8z6G7s5eRRHLP45a/tEP31rfv7KXk/sYdHax80XP2q/kyb6Uf31rE0Pbr1+xsazsX+d5E+w9Pwl0fEJGPrLf8hVz4nwj6lX4d/V6HP7aPx6P9mT78ldPhvZPz/ZHP4h2i8iBVfKBePZA2eHj1SuP5H/OsL4h23sbei7FFP8yLpvLkDbFxKB7natmnfXHyX2Mm7dbLzLo5w4I/ErCIRlRJ+DkXUcDcbjIB8GPh4Viae1UWvPDejYvq6avCKY5g4HNZS91OAG0hhg5BByMg+0Gtuq6NsdqJj20yqlsyLY5E4+ykcPuz+EVAYXPSWMjIG/UhfrAI6qc5GqpTXTV8O/wZrUWNPo58e7xRu9ot4lrwx4xtqVYUHq6H6kBqGki7L0/UlqZKFT9ikOI2TQyPE+zIcGtyE1OKkjFsg4ScWa9SICgFAKAUBZvFuCsOF2N5BtLbIrn1qTrJ/dbf2Fqy67V0865cJGrOt9FCceMToiZuMXyofxK3WOVl8HZ1DAN59SMeSt51zwtNVn+p5Xlgnnp7Mf0rD8yJ9rVwG4iwH/lxxr9mr/VVvQRxT55Kmul/i+RaXLXOdret3cLMJAuooykHAwDv0PUeNZd2lsqWZcDSq1ELN0WVT2qj/wASl9ax/dFaug7Fepma7tSIN0NXSmuJ+iucPybc/s7/AHa+b0/bR8z6G7s5eRRHLP45a/tEP31rfv7KXk/sYdHax80XP2q/kyb6Uf31rE0Pbr1+xsazsX+d5DOxO5AuJ4/F4lYfuHH+urvxKP6IvxKfw6W+SNftpX+vRnwNuo+p5P8AnUvhvZPz/ZEfiHzryIDWgUC8uyNccOU+ckh+3H+VYWv7Z+huaLsUUxxm4ElxNIOjyyMPYzE/51tVx2YJeCMe17U21zL+s+Jx2nD4ZZ20IsMQJwSckKAABknc18/KuVlzjHjlm6pqFacvAp/tH4/Fe3SyQatCxhMsMZILHYeW461s6OmVUMS5mRq7o2TTiTrmXgnwrhttdQZE8EMbow+UVCgke0Y1D1jHjVCm3o7pQlwbaL91e3Upx4rejkwTNxq9tdX9jBCkkw8NZ3YfvMFXHkGrq0tLVLHFvC8jnl6iyPJLL8yM9pigcTucecf2xoT9tWtF2EfX7sqa3tmRirRVFAKAUAoC+uzO8WfhsSnB0aomHXp0BH0Cv11ga2Lhc36m7pZ7dS9ja5P4ClhFMg2UzO+T+hgad/Uv25qGoud0k/AnTUqk0uZRfH70z3Es5ziV2Zc/o5IH1AY91b1UVCCjyMS6TlNy5k97KeVrhZY7xiqRFGAGcs4Ow2GwGcHc+HSs/XaiDi61xL2ionF9I+Bo9s9mVvI5PCSID3oSD9hWunw6Wa3HkyHxCOJqRBrSykmYJEjSMdgFBJ3/AJD11flOMVmTwUoQlJ4ij9E80WryWNxGg1O0LgAdScdBXzlMkrYt8Mm/am4NLkULy/CyX1srqVYXEOQwII9NeoO9b9zTqk1yf2MOmLjbFPmi5O1X8mTfSj++tYuh7dev2NfWdi/zvKW4BxZ7S4jnj3KHcZ2YHYg+0Z9nWtu2pWQcWY1NrrmpIsnnrh44rbxXdie9MYIaMfLwcHGP0lP5viDtnbOZpZ9Xm67N2TS1MOsQU69+CubPl26lcIlvKWJxujAD6RYAKPbWlK+uKy5Iz46eyTxslh8w8XXhfDksInDXJQhyp+RryXPqJyQPHGD4b51Nb1Fztkv0/n4zQtsVFSrXEq23gMjqi7s7BQPWTgfaa1ZNJZZlxi5SSRfvOvL0l1ZC3gZVKlMas4YJ4ZGceB91fP6a5V27cjdvqdlezEobiFk8EjxSjS6Ehh6/aK34TU4qS4GFODhLZZcvZLxIvatbybSW7FcHrpbJH1HUPYBWLr4Ys21wZs6ObcNl8Udnk3l9LKKQAYLyyMT+qGIQewIAfea46i52yT8EdaalWmkUbzTxAXF5PMN1eQ6T5qPRX/hArdohsVxiYuont2NnLrqcRQCgFAKAl3IfMb2BMrAvbO+iQDqrYyrD141beIU+QxT1VCu/SvmXAu6W11LafyssXtD5hVeGNJA4YT4jV16YbOr/AIQw9RrO0lLd+JLhvL+ptSqzHvIRz1y98H4fw9sYZVKSfSk/CY9x1ir2lu27pr83bv4Keqq2KoeH7m3yb2iRWdmIZUkd0ZtGnGNJ9IZJO25YdDtioajRSss2ovcSo1kYV7MuJw+dedW4gEUwpGqMSpyWfcYxnYYOxxjwG9d9NpVTl5zk4ajVdMsYOPwLj89mzNbvoLgBvRU5A+kDXa2mFu6aONV06vlOz/tH4j8+P4Uf/TXHqNHL6s7ddu5/Q07His13xG2lnbW5ngGQoGwceCgCpzrjXTKMeGH9iMLZWXRcuaLa7VR/4ZN7Y/vrWRoe3Xr9jU1nYv8AO8oWt8wjb4ZxSa3fXBI0beJU9faOhHqNQnXGaxJZJwslB5iyZ8v8e4jfGRXu3jgjjZ5ZFRAVABIwVUHJx0z0yfCqV1NFWMRy3wW8u023Wt5lhLjwIEzkkkkknck9ST5mtDgZ7eWbfBuIG3njmVVcxtqCtnBPuIO3X2gVCyG3Fx5k6rNiSkWjw7tciO08DofOMhh9ukj7ayp/DZL5WacPiEH8ywV9wqA8Q4gof/z5iz+zJdgP3QQPdWjY+hp3dyKNa6a7f3ssbuza8wDTsl3FuPDIB+3VGD+8azc9JpN/GL/PuaPyan/6R989c2d4TYWZ1SvlZZB0jUbuAfMKDk+Az49PNNp9ldLZwXDxF9+X0UOL+hTVbRjCgFAKAUAoCbdl3dSyzWk6ho7iPof0o8kY8jguc+qqWu2oxVkeK/cvaJxbdcu82OPcsXFiVhYmWyknjYMR8hs49IfmkqSuejbdDsIVaiFv6uEkn6nSdEq/08Ytr0Jr2tx6rDAGT3sekesnG311S0Dxd6MtaxZqaKMIxsa3TD4G9wThEt3MsMK5ZvHwUeLMfAD/ANupFQtsjXHakTqrlZLZid/njkl7DS6kywsAC+N1fxBA6AncfV1GTX02rV257mWNTpXVvW9ESq2VCb8n812VlGha0Z7gZzLkHqTjTqPo+iQNsVR1GnttbxLdyL1Goqrisx3kkn7V7Z1KPayOrDBVtBBHkQdjVZfDrE8qX3LD19bWGjkjnHhX/pi/3I669V1H/s+5z61p/wDR9EPjlwv/ANMX+5HTquo/9n1Y61p/9H0R5xztBgezktrW2MGsY2CBQCRq2XzGR769q0U1YpzlnB5ZrIOtxgsEG4Vw2W5lWKFS7t4eAHiSfADzq9ZZGuO1LgUa65WS2Yks5x7PJLOJZomMyBR3u26t4sAPzPtHjnwqafWq2WzLdy/OZbv0ThHajv5kIq8USVdmqleI2rkeizSqD6whyPb6S/3qq63fTJeX3LejTVsX5/Ym3afbzPdWQtQTOVnAK7EAhQTn83AY7+GaoaKUFXPb4bi7qlNzjscd5q3vLsfCeGTuxD3Myd0W8Br2KpnwAyc9Tjw2AnG+Wpvil8q3+3Mi6o6elvvZVNaxkigFAKAUAoDY4fePDKksZw6MGU+sefq8MeVRnBTi4vvJQm4SUkfoPgHGYOJW2oAMGXTLGdypPUEeXkfEV89bVOiePZm/XZG2GURntddo7S23JAuFyT1OlWIz6/H2irOgSlZLyOGsezBeaI92qcpd05vIR+CkP4QD8xj+d9Fj9RPr2s6HU7S6OXFcCtrdPh9JH1HZPzLBbs8EwWMyHImO2cfmuT0HXHhufPdr6JzxKO/HcNDdCP6Xu8Sb/Hbh88zWjOHDDTqYDuXJ/NDHr7SMHwJqj1W6EekS/kudZqlLYz/BDObey+SMmSy/CJ1MRPpr9En5Q9R39tXdP8QT3WceZUv0L41+xXU8LIxV1KMOqsCCPaDuK0U01lGc4uLwz4r08FAKAlnLXIF1dkMy9xF+nINyP1U6n34Hrqpdra69y3st06Oc973IseSSx4FBgAmRx02MspHifJR7gPWeualdq5eH0Rot1aaP5lnxxDtIsxaGVDrkYYEDfKyfBx0C+vofDNew0NvSbL4czyWsrUNpexUXBOEyXtyIogAXJJwPRRepOPBR5eweNa9tkaobT/5Mqut3TwixOPcPSzvOEW8A2RznzbWyBmb1nDf9is6qbtrtnLv/ALmjZFVzrjEsaSKNGadyAQmC7EAKo36noMnJ93kKzU21sovblvZSfaTzYL2YJET3EWdJ/TY9Wx5Y2Hv863NHpuijmXFmNrNR0ktmPBEOq4UxQCgFAKAUAoDtcpRlpwiTtbSttHICQur9B8b4bpnffAwc7cNQ8Qy45Xeixpt8sJ4fcSzmc8T+DvBfQd/HsVnjAJRl6MdH5vUHUoOD1qpT1fbU63h8mXLem2XGxZXNFgctXkd/w9NWGDx93IP1gNLD69/eDWfdF03PHc9xcqkra0+ZQF9amKWSJvlRuyH2qSD/ACr6GEtqKku8wZx2ZOPIWIQyRiXIj1rrx105GrGPVmk87L2eIhjaW1wP0VJzDbLbG5EqtCo6qc+xQP0s4GDvmvm1TY57GN59A7YKO3nccDhfMvD+KsIZIsyYJCSxgnbc6WGQNvWDVidF2nW0nu8GcYXVX7se593fZpw9skI8f0ZGx/xZryOuuXf9A9HS+414OzHh+esj+rvB/pANSevu/EeLRU8jfubHh3CoxMYVTBCq2ku5JzsC2SNgfECoKd+oezn9kTcaqFtYwffKvPFvfNIqBo2QZAkIBZfEjBPTx9ory/STpSb3inUwtzgrrta4rbXE8Rt3EjohSRl3XGcqA3Q4Jfcbb1o6CuyEHtLBn66yE5LZeSC1fKJb3YrwzTDNcEbu+hT+qu5x7WOP3ax/iVmZKHI1/h8MQcuZzeN8Smn4s0tpA1y1uvdR7Huw4zqZzsNizDBIyQDnbfpXXGGn2ZvGd754I2TlK7MFnG7wya3OVrdrB3vE7jLNtDaxnClvNtO2F6+J6DUM1PTyrctmmPm3+d/4iF6mo7Vr8kivK0TNFAKAUAoBQCgFAKAuTs658E6rb3TYmGyOTtL5An9P+ftrG1mjcHtw4fY2NLqlNbMuP3JzFYIjs6AIX+XgYDnzI/S9fX7KoObawy6opPKKa7WeBtDdmcA93Pg58A4GGHtONXryfKtrQWqVez3r7GRrqnGe33Mg9XiieUB2OVON/ArlJ9HeadQK5xkMCOuD51xvq6WDjnB2ot6Ke1glPOHaMLy1aBIWjLldRLAjAOcDA8SBVXT6F1T2m8lq/WqcNmKI5yVzB8Aue+0F1KMjKDgkHB294FWdTT00NnJX01/RTyzq87c+G/jWIQiJFcPkvqY4BHkAOp8646bR9DLazk66jV9LHZSIZirpSPaAzWdq8rrHEpd2OFUdT/35+FeSkorL4EoQcnhH6L4BwYW1pFbg40phiu2Sd2IPUZYnfqK+btt27HM+grr2IKJh41xm24bANWlABiOJAAW9Sr/n0FSrqsvlu9zyyyFUd5RHMnHpb2YzSn1Ko6IvgB/z8TW9TTGqOzEw7rpWyyzl11OQoBQCgFAKAUAoBQCgJtyhzZfZEMdzGx6Ilz0b1LJ1z5KSB5eVUdRpqfmcfb+C/p9RY/07Xv8AyS284pxd1McvDYJFPUEqyn3GQiqka9MnlWNfnkWnO9rDgjifEa+uDvbWdoD1wMn3AFx9WK7dbqh/U5fnocurWT4pI6/DOyOFd553kPkgCL786ifcRXKfxKb+VYJw+HwXzPJ7zFb8I4Yuk26TTEbRklm9rFiQo/7ANKXqb3nawuZ7atPQuG8iTXySKJp7Kzt7Yk6cRv3kmOoj0upb6eyjzztVvYaezGbcvPcvPd9OJX201tSilH6vyNOC6s3OIIEhfJ0/CXZ42HgNQKhD9IMPNh4zcbV80srw3P8Av+bjnGdLf6Vh+PD+x2uF8ftopTBxLhsERBwXSEAr6ypySP1lPsBrjOmyUdqmxv1O0boRls2wS9CZT9n/AA25QPEukMMq8LnBHqByv2VSWsvreJfUtPSUzWUvYjt32UyxnVbTxv5LNGPtOGB/uirEfiMZbpr2Zwehcd8H7o2uHW3F7TaGysjnqyBFJ9uHTP1VGctNZ8036/8ADJJaiHyxR7x/mLiUEWq6ktbTI9FYwXmY/qqWK4/WJwKVUUTliCcvPcj2y22CzNpfcqq9vJJnLyu0jnqzHJ+3w9Va0YxisRWDJnOU3mTMFekRQCgFAKAUAoBQCgFAKAUBLOXu0G7tQELCaMdFkySB+q/Ue/IHlVS7RVWb+D8C3VrLIbnvRLE7YExvatn1SDH16aqP4Y/9X0LS+IxxwOHxvtSupgVhVbdT4g6n9zEAD3DPrrvV8PrjvlvONmvnLdFYOFyw9oZXmv3Z9I1LHhmMz+TNuMdOp3zucA573qzZUal68jjS69pztf8Ac53G+KyXUrSyYydlUfJRR0VR4KP/AH8a61VquOyjlba7JbTNGpnMlfBeKW89u1tfuV0DNvPpLNH+ptuU8lO3Xp6OKllc4T26lx4rn4lyuyE4bFvdwZzeXuaLmyP4CT0Sd0YZRvd4H1jBrrbp67V+pfycqtROr5XuJrb9r7genaqT5rIQPqKn+dUX8MXdL6FxfEecfqaPFO1e5kBEMccGfzvlsPZkBfrBrpD4dWvmefoQn8Qk1+lYINe3kkzmSV2kc9WY5P8A/PVV+MYxWIrBRnOU3mTMFekRQCgFAKAUAoBQCgFAKAUAoBQCgFAKAUAoBQCgFAKAUAoBQCgFAKAUAoBQCgFAKAUAoBQCgFAKAUAoBQCgFAKAUAoBQCgFAKAUAoBQCgPM0AzQDNAM0AzQDNAM0AzQDNAM0AzQDNAM0AzQDNAM0AzQDNAe0AoBQCgFAKA7XCOZpraPu41hIyTl4lY7+s+FcLNPGx5bfuWK9TKuOykjd+PNx83bfwEqHU6+b9yfXZ8l7D483Hzdt/ASnU6+b9x12fJew+PNx83bfwEp1Ovm/cddnyXsPjzcfN238BKdTr5v3HXZ8l7D483Hzdt/ASnU6+b9x12fJew+PNx83bfwEp1Ovm/cddnyXsPjzcfN238BKdTr5v3HXZ8l7D483Hzdt/ASnU6+b9x12fJew+PNx83bfwEp1Ovm/cddnyXsPjzcfN238BKdTr5v3HXZ8l7D483Hzdt/ASnU6+b9x12fJew+PNx83bfwEp1Ovm/cddnyXsPjzcfN238BKdTr5v3HXZ8l7D483Hzdt/ASnU6+b9x12fJew+PNx83bfwEp1Ovm/cddnyXsPjzcfN238BKdTr5v3HXZ8l7D483Hzdt/ASnU6+b9x12fJexzONcekugokWJdGcd3GF646469K61Uxrzj7nK2+Viwzl11OIoBQCgFAbdjwyWZZGiQuIl1uRj0VGTk59hqErIxaUnxJwrlJNpcDUqZAUB9tCwVWKkK2dJIOGxscHocHyplZweuLSyfFDwUAoBQCgFAffctp16W0Z06sHTnrjPTON8V5lZwe7LxnuMk1m6JHIykJJq0N4NpODj2HavFNNtLij1waSk+DMFSIigFAKAUBtcQ4dLAwWZCjFQwBxup6Hb2GowsjNZiyc65QeJI1akQFAKAUAoBQE27PPxfin7I33Xqjq/nr8/4L2l7Ozy/k5HB+XVmtXuXnWFElCNqXO2nVlQDlmzgBR1znIxXay9xsUEs5RyroU4bbeN55d8Gga3kuLWWRxCyCVJUCsA5wrKVZgRnbHUUjbNTUJrjwx4CVUHBzg+HHJ2OO29r/R1l+HlwBc93+BHpnWMhvT9ABsDO/n6q41Ss6ae7lnf4eR2tjX0Ud/PG45bcEt4FQXk8iSyKG7uKMN3atupkLMNyN9I3Hvrr0s5t9Gty5vj5HLoa4JdI975d3mewcqE30VqZBplXXHKoyHQqWVgCR1wRjOxz1o9T/hOzHDivELTf4qg3ufeeS8AhEsNsLgvcPMkcoVPwceo6SA2fTZSR0wOvlRXTcXPZ/TjK5v8AgOiCkobW/O8yz8BtIZTBPdt3msrmKMMke+B3jFhk4wSFzp3Ga8V1so7UY7vF735HroqjLZlLf9vM0hy8VupYJpUiEOoySHcaRjdV6sTkYUb71Pp81qcVnPcQ6DE3GTxgzng1tLHK1pNKzwoZGSWMLqQEBmQqx6ZBwd9686WyLSsSw92595Loq5Jut8OZ1Y7e1PCVDTyhfhhJIhBIfuhlca91x+d9lcXKzrG5d3Puz5HZRr6De92eXgcS54VIYLHS7SG4MixxnohD6cLk49InPQV3VkVKeVjGN/PcV3W3CGHnOfubknA7NZfg73b98DpLiIGBX6aS2oOQDtqxjxqCutcdtR3ee/8Agm6alLYct/0MPDOVHkmuYZHWF7dCxLfI2IG7eC4OrODt4VKepUYxkllM8hpm5Si3jBkt+A204kS2uJHmjRnAeILHKF3IQ6iwOP0gM48PDx3WQw5x3Px3rzPVRXPKg96+po8M4bCYjNcz92mrSqRqHlcgZOFJAVRkekxqc7J7WzBZfjwRzrqhs7U3u+p7xnhMaQx3FvK0kMjMnpppdHUAlWAJB2IOQaV2ycnCSw17M9sqioqcHlM7Haj+NRfssX+quGh7N+bOuu+deRD6ulIUAoBQCgFATbs8/F+KfsjfdeqOr+evz/gvaXs7PL+TnQ/keT9uT/DNdH/3K/8An9yC/wC2fn+xj4F+IcR+jb/4lSt7Wv1+xGrsZ+n3PeO/k7h3/wC1/iClXbWf7fse29jX6/c7PPfFRHeOfglrIkio8cjrIS6FRg5WQDbBGw8K4aWrarX6msd27+Dvqbdmfyp+Jl5evJpOIcOM0McCiN+5CAgFNL4OGZjjOcZxtXlsYRps2Xnn57j2qc5Ww2ljjgifKh/r1p+0Q/fWrd/ZS8n9ilT2sfNfcxcw/jVx/v5fvGvaezj5L7C7tJeZMOP8Pha+4jcXAZ47cxnu1Okuz6VUFuqrnqRv/nTqnJVVwjxed/LBcthF2TnLeljcYuXuJtNFfBLaGGFbObeKPfO2kNI2WJxq2zvjONq9urUZQzJt5XF/sKrHOM8RwsPu/c5B/I4/+4H/AARXb/M/7f3OH+W9f2O5waZU/oRm2Guce8yYH2kVwtTfTJeH2O9TSVWfH7kLv7OQTvEQTL3hTHiWJx9p/nV2Eo7Cl3YKc4S6RrvyTvi0ga74vg5xaBSfNl7pW/4gR7qoQWK6vP8AkvzeZ2eRHOQPxv8A/DP/AIbVZ1fZ+q+5V0faejPq3ggtbSC4khFxLcGTQrkiKMRnT6QUguxJ6Zxj7Tc7LHBPCWPN5+xJKFdam1lv2Ru8euXl4TE7xpEGu20LHGEQro6gDrvq336ddq51RUdQ0nndzz3k7ZOVCbWN589qP41F+yxf6qaHs35sjrvnXkQ+rpSFAKAUAoBQHQ4XxmW3WZIiAJkKPkZypyNvLqa52VRm033HSu2UE0u8wC/kEJg1fgi4kK4HygNOc4z02xnFS2I7W138CPSS2djuPIL50jkjVsJLpDjA9LSdS7kZGDvtRwTak+KCnJJxXBm3b8fnSD4OCpi9LAaNGKa/laGYErn1GoOmDlt9/mdI3zUdjuMtlzPcRRrEGV0XdFkjR9H0dYJHs6V5LTwk9rv8G0ew1M4rH3MA49cfCBc96TOOjkA42I2BGkDBIxjAqXQw2NjG4j089vbzvNO0uGidJEOHRgynAOCpyDg7HceNTlFSTTOcZOLyj5uJmdmdzlmYsx8yTknbbrRJJYQlJyeWdOLmS5Wd5+8zJIMSZVSrjphkxpI2HhXN0VuKjjcuB1WosUnLO9mSfmq6ZSveBUKMhjREWPS3X0FGM/rdR4GvFpq0843/AFPZamx7s7jBwzj80EbRRlTGzatLxo4DYxqGsHDYwM17OmE3tPj5nld84LZXA1J76R444mbKRatAwPR1HU24GTk771NQim5Lizm5yaSfBHWXnG7AH4RS4GkSmOMygdMd4V1e/OfXXHqtXLdyy8ex263Zjj695y7biMkYkCsR3qlZMgEsCcnJOT1AORvXZwi8ZXDgco2SWcPjxPOH30kD64m0tpZc4B2YYPUEdCaThGaxI8hOUHmJucN5ingj7pGVo9WoLJGjhW811g6T7KhOiE3tPj54OkNROCwuB8cS49cXC6JpWkXXrwQNmxp2wNhjbSNvVXsKYQeYrB5O+c1iTMfGeLyXTq8xBZUVBgY2XOP5mldUa1iJ5bbKx5kaNdDmKAUAoBQCgOvwLhaTR3TOWBhgMi6SME5A9LIO2/hiuNtjhKKXe8HempTjJvuRyK7HA8JoMHR5esVnuYYXJCySKpK4yAT4ZBGfdXO6bhByXcdKYKc1FmpeRhJHUHZWYDPXY4qcXlJkZxxJpGKvSJ4DQHtAKA8zQHtAKAUAoBQCgFAKAUAoBQCgFAKAkvKP9hxD9kP3lqrqPnr8y3pvkn5Eaq0VCccPub/uUa1RLK2Cga3MarIcbuzyDMmTnoCANvCqM407TU3tS9d3ouBoQduythbMfEyXVqsfG7bSEGprdzo+RqYAsV9ROT76jGTellnxPZRS1MceBzbvnGeOZ1jWNYA7A2/dqY3XJyHyMsW8WJzk+FdY6WEopvjzzvOc9VNTa7uR07jhsVnJfXMaKwjWA26uAyqbjByQepQZxn1VyVkrVCDfHOfT+Tq641Oc0uGMev8ABp8G4pLxDvba6YSkwyPE7KoaN0GoYZQDpIBBFTtrjRicN29Z8UznVZK/MJ79240OLqP6NsDgZLXOT4n0l610r7efp9jnb2EPU8RR/RLHAz8NAz447s+Ne/5j/b+4/wAt6/sdnmnjht0git1WN5LOHvZNKlmBXGkEg4XGScbkn1VwopU3KU9+G8L1O+oudaSj3pEFq+ZwoBQCgFAKAUAoBQCgFAKAUAoCS8myR6buOSWOHvbcorSEhc6gfAE+FVdSpZg0s4fcW9K44km8ZRhm5djVS3w2zfSCdKu+Wxvgeh1PSpK9t42H7f3POrxW/bR1uZreG8uDcfDoEtyq6VYsZYlAAKLCB1BB2BAPXNcaZSqhsbDz9H6na6MbJbe2sfnce3vE4DxW0mSQGFVt8sfzQoAIbyIxvSNc+ryi1v3idkHfGSe7caFzwS3llMqX0KwOxY6ywmQE5I7sL6TDoMbGuitnGOy4PP09znKmEpbamsfX2N2Tj8FzNeROxhguFiWJyCe7MGBHqA3Ctvnyz76gqZ1xhJb2s58c8SbuhZKUXuTxj0NbhqR2Alla4hmmaJ44UhYvguMF2bACgDO3U5qU3K5qKi0s5edxGCjRmTkm+7B8QLHdWMEInihlt5JciZiqushByrYIyCMY/wCz69qu2UsNp44eB4lG2pRzhrn4n1xN7aPh3weKcSyC6DuQMKfQIJjB3KDYaj1OdsYryG3K7bksLH794s2I07EXl5/Y0ub7tJXgMbBgtrAhx4Mq4I9orpp4uKlnmyGqkpOOOSOFXcrCgFAKAUAoBQCgFAKAUAoBQCgFAeZoD2gFAKAUAoBQCgFAKAUAoBQCgFAKAUAoBQCgFAKAUBJOV7ZI4Z72VFkEOlYkbdWlfoWHiFG+PHNVr5OUo1ReM8fL+5aoioxla1w4eZ9W/PFyWxclbiE/LhZE0lfHTgDSQOhHjivHpIY/RufPeex1c8/r3rkY+NcsMt5LBb+moQzJk7mPGv3kDb14r2vUJ1qUvL1PLNM+kcY+foa1zyvcI8URVWmlziJXBkXG/pqPk7b7+RzjFTjqINOXcu/uIS0000u99xsx8mztnRJbPp3k03EZ7oDqz77KPEjNQ61BcU/Dc9/kT6pLua9+BqWfLksveFWiEUbaDM8gWEnyV2xqz12HTFTlfGOOOX3Y3kI6eUs71hd/cYOMcHkttJk0srglJEYMjgbHSy+R8OtSrtjZnHd7kbKZQxnvOjJydcIzCYxQAEDXLKqIxIDYQn5WxHTYdK5rVQa/Tl+SOnVJp/qwvNmGy4dc219FEEUTiRSgYgoSd1OQcFT55r2Vlc6nLO48hXOu1R7zFb8HknaQ95AhDkMJJUTfx0hjuK9dqgksN+mQqZTbeUt/M++JctTQxLKxidHfQpjkV8tvsNOc9KQ1EZS2e/xWDyemlGO1x8jYHJtxkKWgExG0BmQTHxxoz1x4ZzUetQ478c8PBLqk+azyzvNvk3gfepds/c5FvKqiR1DI4KYcq26gZI1+G4qGou2XFLPFcO9b/wAwT01OVJvHB8e45/waeK3ukHdNEskPeMrBt9ymhgcEbnOK6bUJTi9+d+COzONcluxuPmy5ZmkjWRmhhR/kGaVU1/RB3I9fSktRGL2Vl45LOCMNNKSy8LzMA4BP8JW1KaZmOACRg5GQQ3QgjxFS6aGx0mdxHoJ7ex3m7ByfcNgfgkkYZSF5UWVx4YQnO/rxUHqoLnjnjd7k1pJvlnlnecCRCpIIIIJBB6gjqDVhPO8rNNPDPKAUAoBQCgFASfh418JuUX5UVxFKw/VYFM+zNVZ7tRFvvTX7luH6tPJLueSMAE7AZJ6AeNWioll4LPFwYuJ4XGu24doJ/XSPV/mKy9nao38HL7s184uxyiRXkSQtcyBi2ZYJlaX5vUMmRiegGNyfOrWqWILHc1u5+BT0rzN5709/I2+XrNbGY3M1xbsqJIAkUyu0pZSoUKu4XJzlsYxUbpO6OxGL344rGCdUFTLblJej4mla8NRbWKW9uJFiYuYYIxqdsHDMNR0xjI6nrU5WN2ONcd/e3+byCglWpWS3dyNvmJom4XbGFHRBPMAHcM3QZJIAAztsBtUKdpXy2n3InbsuiOyt2TD2lys3EZQSSFWIKCdlBjQ4HkMkn2k1LRJKlev3ZDWt9K/Q63/x/CD/APTWv82rj/4bfNnb/wAtfkiOWHB2urySMHSoeRpHPSNFJ1MfYPtIqzK1V1J+WPFldVOy1ru7/I27+9e9u4IbMGOOMiO2XJGkA51k9QxI1k9dh1xUIRVVblZxe9/x+xKcnbYo18FwNvh0dlFeRDvJ7ufv0zICI4tRcb5IZ3wd87Z99Qm7ZVvcorHm+HsdIKqNi3tvPoZLP8b4x/uLz/EWkuzq84/YQ7W3yf3OZwz8mXv+9tv5vXSfbw8mc6uwn5o+u0M4vWUfISOFYx4BAikAerJJ95po+yT55+55rO1x5fYkPBDql4IzfLxKufHSjEJ7gCarW7o3JeBZr3upvjvIhw+Zmv42ZizG5QlicknWN81ckkqWly/YqRbd6b5nzzV+O3f7RN99q9o7KPkvsQv7WXmzl11OQoBQCgFAKA6HBOLvayF0CsGUq6OMpIp6qw8RXO2pWLD/AODpVa63lHWh5htYmElvYKkw3VnmeREPmqEDJHUZO1cXRZJYlPd5Y+p3V9cd8Yb/ADOdwzjbRSyyuO9aWOVGJODmQEFuh884/lXWdKlFRW7GPoc673GTk9+TrdnasJZ3jHeSJbvpg2/D5wCpBByoG5A3OBvXHWNbMU+GePI66PjJrjjhzOlwtpp5ljm4RAI2YBytu8RQHqe8z6OBk7+Vcp7MI7UbXnzT+h2g5TlsyrWPLBy77i9sv9XlgNzHbySLBIspQlCxIDYBDD1jFdY1WP8AWnhvGd2d5xnbWv0SWUuG80uN8xfCLeOAQJCkbsyBCcAEYwc7k9SWJySa6VUbE3POc/n4jnZqNuCiljBq8xcV+F3DzlNGvR6Oc40qqdcDrpz08anTX0cFDJC63pJ7RtjmQ9/aTd2P6rHEmnV8vuyTnOPRznyOKh0H6JRz8zb9zp1j9cZY4LBscN5nijhnie17zv5NTsJihIzkJspOkHJ9eahPTylJSUuHhklDUxSacePiYouPQQvHLa2ncyxuGDNOzgjcFSpA2IOM5zUnTOScZyyn4YPFfCLThHD8zNBzHbQyCWCxVZNQbMkrOq75OhcAA+THOKi6LJR2ZT3eWPc9Wori9qMN/ma9jzEEubmZ4daXKyq8esghZTqOl8dQR1xUpUNwjFPfHH0IQvSslJrc8/UwScYQQ3EMURSOZ4mGX1FO7ztnA1ZJJ8MVJVPajKT3rPdzPHdHZlGK3PBsjj8MqRrd23fPEoRZFlMbFB0V9iGx01bHFR6GUW+jlhPwz7E+njJLpI5a8QnNLC7hue7ULAAscKkhVQAgKCcnxJJPU0enXRuGePFnnWX0injcu45Frd6JllxnTIHxnrg6sZrtKOY7JxjPE9rxPeKXnfTSy4095I76c5xqJbGfHGaQjsxUeR5ZLak5czVqREUAoBQCgFAKAUAoD1GIIIJBHQjqKNZCbW9G1PxSd10vNK6+TSMR9ROKgq4J5SXsTds2sNmpUyAoBQCgFAKAUAoBQCg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29702" name="Picture 6" descr="https://secure.surveymonkey.com/_resources/22147/42982147/4203395f-0ef4-4540-b713-38d15df852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0550" y="1700213"/>
            <a:ext cx="17351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9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9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9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9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9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9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74638"/>
            <a:ext cx="8686800" cy="99377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tr-TR" altLang="tr-TR" sz="3600" b="1" dirty="0" smtClean="0"/>
              <a:t>İşyeri sağlık gözetim planının oluşturulması </a:t>
            </a:r>
            <a:endParaRPr lang="tr-TR" altLang="tr-TR" sz="360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5689600" cy="4176713"/>
          </a:xfrm>
        </p:spPr>
        <p:txBody>
          <a:bodyPr/>
          <a:lstStyle/>
          <a:p>
            <a:r>
              <a:rPr lang="tr-TR" altLang="tr-TR" sz="2400" b="1" dirty="0" smtClean="0"/>
              <a:t>İSG Kurulu ve işçi temsilcilerinin </a:t>
            </a:r>
            <a:r>
              <a:rPr lang="tr-TR" altLang="tr-TR" sz="2400" dirty="0" smtClean="0"/>
              <a:t>etkin katılımı sağlanmalı</a:t>
            </a:r>
          </a:p>
          <a:p>
            <a:r>
              <a:rPr lang="tr-TR" altLang="tr-TR" sz="2400" dirty="0" smtClean="0"/>
              <a:t>İşyeri koşulları </a:t>
            </a:r>
            <a:r>
              <a:rPr lang="tr-TR" altLang="tr-TR" sz="2400" u="sng" dirty="0" smtClean="0"/>
              <a:t>bir bütün olarak</a:t>
            </a:r>
            <a:r>
              <a:rPr lang="tr-TR" altLang="tr-TR" sz="2400" dirty="0" smtClean="0"/>
              <a:t> değerlendirilmeli </a:t>
            </a:r>
          </a:p>
          <a:p>
            <a:r>
              <a:rPr lang="tr-TR" altLang="tr-TR" sz="2400" dirty="0" smtClean="0"/>
              <a:t>Yasal gerekliliklerle sınırlanmamalı, </a:t>
            </a:r>
          </a:p>
          <a:p>
            <a:r>
              <a:rPr lang="tr-TR" altLang="tr-TR" sz="2400" dirty="0" smtClean="0"/>
              <a:t>Sağlığın geliştirilmesi  de hedeflenmeli, </a:t>
            </a:r>
          </a:p>
          <a:p>
            <a:r>
              <a:rPr lang="tr-TR" altLang="tr-TR" sz="2400" dirty="0" smtClean="0"/>
              <a:t>Hasta ve kişi hakları göz önünde tutulmalı,</a:t>
            </a:r>
          </a:p>
          <a:p>
            <a:r>
              <a:rPr lang="tr-TR" altLang="tr-TR" sz="2400" dirty="0" smtClean="0"/>
              <a:t>Mevcut olanaklar dikkate alınmalı.</a:t>
            </a:r>
            <a:endParaRPr lang="tr-TR" altLang="tr-TR" sz="2400" b="1" dirty="0" smtClean="0"/>
          </a:p>
        </p:txBody>
      </p:sp>
      <p:pic>
        <p:nvPicPr>
          <p:cNvPr id="32772" name="Picture 6" descr="fabr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276475"/>
            <a:ext cx="248285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922337"/>
          </a:xfrm>
          <a:solidFill>
            <a:srgbClr val="00206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tr-TR" altLang="tr-TR" sz="3600" b="1" smtClean="0">
                <a:solidFill>
                  <a:schemeClr val="bg1"/>
                </a:solidFill>
              </a:rPr>
              <a:t>SG Dikkate Alınması Gerekenler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5699125" cy="5184775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tr-TR" altLang="tr-TR" sz="2200" smtClean="0">
                <a:solidFill>
                  <a:srgbClr val="FF0000"/>
                </a:solidFill>
              </a:rPr>
              <a:t>Yasal düzenlemeler,</a:t>
            </a:r>
          </a:p>
          <a:p>
            <a:pPr lvl="1">
              <a:lnSpc>
                <a:spcPct val="80000"/>
              </a:lnSpc>
            </a:pPr>
            <a:r>
              <a:rPr lang="tr-TR" altLang="tr-TR" sz="2200" smtClean="0"/>
              <a:t>Güncel muayene protokolleri, </a:t>
            </a:r>
          </a:p>
          <a:p>
            <a:pPr lvl="1">
              <a:lnSpc>
                <a:spcPct val="80000"/>
              </a:lnSpc>
            </a:pPr>
            <a:r>
              <a:rPr lang="tr-TR" altLang="tr-TR" sz="2200" smtClean="0">
                <a:solidFill>
                  <a:srgbClr val="0000FF"/>
                </a:solidFill>
              </a:rPr>
              <a:t>Çalışanların nelere maruz kaldığı,</a:t>
            </a:r>
          </a:p>
          <a:p>
            <a:pPr lvl="1">
              <a:lnSpc>
                <a:spcPct val="80000"/>
              </a:lnSpc>
            </a:pPr>
            <a:r>
              <a:rPr lang="tr-TR" altLang="tr-TR" sz="2200" smtClean="0"/>
              <a:t>Risk değerlendirmelerinin sonuçları,</a:t>
            </a:r>
          </a:p>
          <a:p>
            <a:pPr lvl="1">
              <a:lnSpc>
                <a:spcPct val="80000"/>
              </a:lnSpc>
            </a:pPr>
            <a:r>
              <a:rPr lang="tr-TR" altLang="tr-TR" sz="2200" smtClean="0">
                <a:solidFill>
                  <a:srgbClr val="0000FF"/>
                </a:solidFill>
              </a:rPr>
              <a:t>Ortam analizleri,</a:t>
            </a:r>
          </a:p>
          <a:p>
            <a:pPr lvl="1">
              <a:lnSpc>
                <a:spcPct val="80000"/>
              </a:lnSpc>
            </a:pPr>
            <a:r>
              <a:rPr lang="tr-TR" altLang="tr-TR" sz="2200" smtClean="0"/>
              <a:t>Biyolojik izlem sonuçları,</a:t>
            </a:r>
          </a:p>
          <a:p>
            <a:pPr lvl="1">
              <a:lnSpc>
                <a:spcPct val="80000"/>
              </a:lnSpc>
            </a:pPr>
            <a:r>
              <a:rPr lang="tr-TR" altLang="tr-TR" sz="2200" smtClean="0">
                <a:solidFill>
                  <a:srgbClr val="0000FF"/>
                </a:solidFill>
              </a:rPr>
              <a:t>Önceki muayeneler,</a:t>
            </a:r>
          </a:p>
          <a:p>
            <a:pPr lvl="1">
              <a:lnSpc>
                <a:spcPct val="80000"/>
              </a:lnSpc>
            </a:pPr>
            <a:r>
              <a:rPr lang="tr-TR" altLang="tr-TR" sz="2200" smtClean="0"/>
              <a:t>İşyeri  kaza ve meslek hastalığı kayıtları,</a:t>
            </a:r>
          </a:p>
          <a:p>
            <a:pPr lvl="1">
              <a:lnSpc>
                <a:spcPct val="80000"/>
              </a:lnSpc>
            </a:pPr>
            <a:r>
              <a:rPr lang="tr-TR" altLang="tr-TR" sz="2200" smtClean="0">
                <a:solidFill>
                  <a:srgbClr val="0000FF"/>
                </a:solidFill>
              </a:rPr>
              <a:t>Tıbbi öz geçmiş (kr hastalıklar, alerjiler …)</a:t>
            </a:r>
          </a:p>
          <a:p>
            <a:pPr lvl="1">
              <a:lnSpc>
                <a:spcPct val="80000"/>
              </a:lnSpc>
            </a:pPr>
            <a:r>
              <a:rPr lang="tr-TR" altLang="tr-TR" sz="2200" smtClean="0"/>
              <a:t>Gece çalışması,</a:t>
            </a:r>
          </a:p>
          <a:p>
            <a:pPr lvl="1">
              <a:lnSpc>
                <a:spcPct val="80000"/>
              </a:lnSpc>
            </a:pPr>
            <a:r>
              <a:rPr lang="tr-TR" altLang="tr-TR" sz="2200" smtClean="0">
                <a:solidFill>
                  <a:srgbClr val="0000FF"/>
                </a:solidFill>
              </a:rPr>
              <a:t>Fazla çalışma </a:t>
            </a:r>
            <a:r>
              <a:rPr lang="tr-TR" altLang="tr-TR" sz="1800" i="1" smtClean="0">
                <a:solidFill>
                  <a:srgbClr val="0000FF"/>
                </a:solidFill>
              </a:rPr>
              <a:t>(maruziyet süresi!?)</a:t>
            </a:r>
            <a:endParaRPr lang="tr-TR" altLang="tr-TR" sz="2200" i="1" smtClean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tr-TR" altLang="tr-TR" sz="2200" smtClean="0"/>
              <a:t>Özürlü çalışanlar,</a:t>
            </a:r>
          </a:p>
          <a:p>
            <a:pPr lvl="1">
              <a:lnSpc>
                <a:spcPct val="80000"/>
              </a:lnSpc>
            </a:pPr>
            <a:r>
              <a:rPr lang="tr-TR" altLang="tr-TR" sz="2200" smtClean="0">
                <a:solidFill>
                  <a:srgbClr val="0000FF"/>
                </a:solidFill>
              </a:rPr>
              <a:t>Cinsiyet  ve gebelik durumu,</a:t>
            </a:r>
          </a:p>
          <a:p>
            <a:pPr lvl="1">
              <a:lnSpc>
                <a:spcPct val="80000"/>
              </a:lnSpc>
            </a:pPr>
            <a:r>
              <a:rPr lang="tr-TR" altLang="tr-TR" sz="2200" smtClean="0"/>
              <a:t>Yaş.</a:t>
            </a:r>
          </a:p>
        </p:txBody>
      </p:sp>
      <p:pic>
        <p:nvPicPr>
          <p:cNvPr id="33796" name="Picture 4" descr="http://www.farmacro.com/TR/resim/1-56/ris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5388" y="1628775"/>
            <a:ext cx="25447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Mevcut durum</a:t>
            </a:r>
            <a:endParaRPr lang="tr-T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dirty="0" smtClean="0">
                <a:latin typeface="+mj-lt"/>
              </a:rPr>
              <a:t>İşyeri hekimliği eğitimleri özel kuruluşlar tarafından veriliyor,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dirty="0" smtClean="0">
                <a:latin typeface="+mj-lt"/>
              </a:rPr>
              <a:t>İşyeri hekimliği özel şirketler tarafından kurulan ortak sağlık ve güvenlik birimleri tarafından verilebiliyor (hatta çok yaygın)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dirty="0" smtClean="0">
                <a:latin typeface="+mj-lt"/>
              </a:rPr>
              <a:t>İşyeri hekimleri işverene hizmet satan OSGB çalışanı olarak hizmet sunabiliyor,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dirty="0" smtClean="0">
                <a:latin typeface="+mj-lt"/>
              </a:rPr>
              <a:t>İşyeri hekimlerinin Oda çalışma onayları Çalışma Bakanlığı tarafından aranmıyor,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dirty="0" smtClean="0">
                <a:latin typeface="+mj-lt"/>
              </a:rPr>
              <a:t>Tabip odalarının işyeri hekimliği alanındaki yetkilerinin kullanılması oldukça güçleşiyor… </a:t>
            </a:r>
            <a:endParaRPr lang="tr-TR" dirty="0">
              <a:latin typeface="+mj-lt"/>
            </a:endParaRP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214313"/>
            <a:ext cx="1698625" cy="128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3024187"/>
          </a:xfrm>
        </p:spPr>
        <p:txBody>
          <a:bodyPr>
            <a:normAutofit/>
          </a:bodyPr>
          <a:lstStyle/>
          <a:p>
            <a:pPr algn="just">
              <a:buFont typeface="Arial" charset="0"/>
              <a:buNone/>
              <a:defRPr/>
            </a:pPr>
            <a:r>
              <a:rPr lang="tr-TR" dirty="0" smtClean="0">
                <a:latin typeface="+mj-lt"/>
                <a:cs typeface="Microsoft Sans Serif" pitchFamily="34" charset="0"/>
              </a:rPr>
              <a:t>	Hastayı dinledikten sonra nesi olduğunu anlamadıysanız muayene ettikten sonra da anlamayacaksınız.</a:t>
            </a:r>
          </a:p>
          <a:p>
            <a:pPr lvl="3" algn="just">
              <a:buFont typeface="Arial" charset="0"/>
              <a:buNone/>
              <a:defRPr/>
            </a:pPr>
            <a:endParaRPr lang="tr-TR" sz="2800" dirty="0" smtClean="0">
              <a:latin typeface="+mj-lt"/>
              <a:cs typeface="Microsoft Sans Serif" pitchFamily="34" charset="0"/>
            </a:endParaRPr>
          </a:p>
          <a:p>
            <a:pPr lvl="3" algn="just">
              <a:buFont typeface="Arial" charset="0"/>
              <a:buNone/>
              <a:defRPr/>
            </a:pPr>
            <a:r>
              <a:rPr lang="tr-TR" sz="2800" dirty="0" smtClean="0">
                <a:latin typeface="+mj-lt"/>
                <a:cs typeface="Microsoft Sans Serif" pitchFamily="34" charset="0"/>
              </a:rPr>
              <a:t>        </a:t>
            </a:r>
            <a:r>
              <a:rPr lang="tr-TR" sz="2800" i="1" dirty="0" smtClean="0">
                <a:latin typeface="+mj-lt"/>
                <a:cs typeface="Microsoft Sans Serif" pitchFamily="34" charset="0"/>
              </a:rPr>
              <a:t>Dr. H. Houston </a:t>
            </a:r>
            <a:r>
              <a:rPr lang="tr-TR" sz="2800" i="1" dirty="0" err="1" smtClean="0">
                <a:latin typeface="+mj-lt"/>
                <a:cs typeface="Microsoft Sans Serif" pitchFamily="34" charset="0"/>
              </a:rPr>
              <a:t>Merritt</a:t>
            </a:r>
            <a:r>
              <a:rPr lang="tr-TR" sz="2800" i="1" dirty="0" smtClean="0">
                <a:latin typeface="+mj-lt"/>
                <a:cs typeface="Microsoft Sans Serif" pitchFamily="34" charset="0"/>
              </a:rPr>
              <a:t> (1902-1979)</a:t>
            </a:r>
            <a:endParaRPr lang="tr-TR" sz="2800" i="1" dirty="0">
              <a:latin typeface="+mj-lt"/>
              <a:cs typeface="Microsoft Sans Serif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3600" b="1" dirty="0" smtClean="0">
                <a:solidFill>
                  <a:schemeClr val="tx1"/>
                </a:solidFill>
                <a:cs typeface="Microsoft Sans Serif" pitchFamily="34" charset="0"/>
              </a:rPr>
              <a:t>Öykü / </a:t>
            </a:r>
            <a:r>
              <a:rPr lang="tr-TR" sz="3600" b="1" dirty="0" err="1" smtClean="0">
                <a:solidFill>
                  <a:schemeClr val="tx1"/>
                </a:solidFill>
                <a:cs typeface="Microsoft Sans Serif" pitchFamily="34" charset="0"/>
              </a:rPr>
              <a:t>Anamnez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229600" cy="93503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tr-TR" altLang="tr-TR" sz="3600" b="1" dirty="0" smtClean="0"/>
              <a:t>İşe Giriş Muayenesi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2349500"/>
            <a:ext cx="5492750" cy="37433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tr-TR" sz="2400" dirty="0" smtClean="0">
                <a:solidFill>
                  <a:srgbClr val="0000FF"/>
                </a:solidFill>
              </a:rPr>
              <a:t>Bütün çalışanları kapsamalı,</a:t>
            </a:r>
          </a:p>
          <a:p>
            <a:pPr>
              <a:defRPr/>
            </a:pPr>
            <a:r>
              <a:rPr lang="tr-TR" sz="2400" dirty="0" smtClean="0"/>
              <a:t>İşe başlatmadan önce yapılmalı,               </a:t>
            </a:r>
            <a:r>
              <a:rPr lang="tr-TR" sz="1600" i="1" dirty="0" smtClean="0"/>
              <a:t>( Yasada Tehlikeli ve Çok tehlikeli </a:t>
            </a:r>
            <a:r>
              <a:rPr lang="tr-TR" sz="1600" i="1" dirty="0" err="1" smtClean="0"/>
              <a:t>snf</a:t>
            </a:r>
            <a:r>
              <a:rPr lang="tr-TR" sz="1600" i="1" dirty="0" smtClean="0"/>
              <a:t> ile sınırlı )</a:t>
            </a:r>
            <a:endParaRPr lang="tr-TR" sz="2400" i="1" dirty="0" smtClean="0"/>
          </a:p>
          <a:p>
            <a:pPr>
              <a:defRPr/>
            </a:pPr>
            <a:r>
              <a:rPr lang="tr-TR" sz="2400" dirty="0" smtClean="0">
                <a:solidFill>
                  <a:srgbClr val="0000FF"/>
                </a:solidFill>
              </a:rPr>
              <a:t>İşyeri hekimi tarafından yapılmalı</a:t>
            </a:r>
          </a:p>
          <a:p>
            <a:pPr lvl="1">
              <a:defRPr/>
            </a:pPr>
            <a:r>
              <a:rPr lang="tr-TR" sz="1800" dirty="0" smtClean="0"/>
              <a:t>Mesleki risklerine uygun tıbbi incelemelerle</a:t>
            </a:r>
            <a:endParaRPr lang="tr-TR" sz="1800" dirty="0">
              <a:solidFill>
                <a:srgbClr val="0000FF"/>
              </a:solidFill>
            </a:endParaRPr>
          </a:p>
          <a:p>
            <a:pPr lvl="1">
              <a:defRPr/>
            </a:pPr>
            <a:r>
              <a:rPr lang="tr-TR" sz="1800" dirty="0" smtClean="0">
                <a:solidFill>
                  <a:srgbClr val="0000FF"/>
                </a:solidFill>
              </a:rPr>
              <a:t>&lt;10 çalışanı olan az tehlikeli işyerleri hariç</a:t>
            </a:r>
            <a:endParaRPr lang="tr-TR" sz="1800" dirty="0" smtClean="0"/>
          </a:p>
          <a:p>
            <a:pPr>
              <a:defRPr/>
            </a:pPr>
            <a:r>
              <a:rPr lang="tr-TR" sz="2400" dirty="0" smtClean="0"/>
              <a:t>Muayene sonucu kayıt altına alınmalı,</a:t>
            </a:r>
          </a:p>
          <a:p>
            <a:pPr>
              <a:defRPr/>
            </a:pPr>
            <a:r>
              <a:rPr lang="tr-TR" sz="2400" i="1" dirty="0" smtClean="0">
                <a:solidFill>
                  <a:srgbClr val="0000FF"/>
                </a:solidFill>
              </a:rPr>
              <a:t>Masraflar işveren tarafından ödenmeli,</a:t>
            </a:r>
          </a:p>
          <a:p>
            <a:pPr lvl="1">
              <a:defRPr/>
            </a:pPr>
            <a:r>
              <a:rPr lang="tr-TR" sz="1800" i="1" dirty="0" smtClean="0">
                <a:solidFill>
                  <a:srgbClr val="0000FF"/>
                </a:solidFill>
              </a:rPr>
              <a:t>İSG Kanunu madde 4 ve 14</a:t>
            </a:r>
          </a:p>
          <a:p>
            <a:pPr>
              <a:defRPr/>
            </a:pPr>
            <a:r>
              <a:rPr lang="tr-TR" sz="2400" dirty="0" smtClean="0"/>
              <a:t>İşe alımda ayrımcılığa yol açmamalı.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/>
          <a:srcRect l="10442" t="6435" r="12289" b="6708"/>
          <a:stretch>
            <a:fillRect/>
          </a:stretch>
        </p:blipFill>
        <p:spPr bwMode="auto">
          <a:xfrm>
            <a:off x="7408863" y="2924175"/>
            <a:ext cx="16271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Metin kutusu 1"/>
          <p:cNvSpPr txBox="1">
            <a:spLocks noChangeArrowheads="1"/>
          </p:cNvSpPr>
          <p:nvPr/>
        </p:nvSpPr>
        <p:spPr bwMode="auto">
          <a:xfrm>
            <a:off x="684213" y="1412875"/>
            <a:ext cx="8135937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2400" b="1" dirty="0"/>
              <a:t>Amacı, işe başlatmadan önce, çalışanın işe uygunluğunu saptamaktır.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tr-TR" altLang="tr-TR" sz="3600" b="1" dirty="0" smtClean="0"/>
              <a:t>Periyodik Önleyici Muayene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420938"/>
            <a:ext cx="5905500" cy="4032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400" smtClean="0">
                <a:solidFill>
                  <a:srgbClr val="0000FF"/>
                </a:solidFill>
              </a:rPr>
              <a:t>Amaca yönelik yapılır,</a:t>
            </a:r>
          </a:p>
          <a:p>
            <a:pPr>
              <a:lnSpc>
                <a:spcPct val="80000"/>
              </a:lnSpc>
            </a:pPr>
            <a:r>
              <a:rPr lang="tr-TR" altLang="tr-TR" sz="2400" smtClean="0"/>
              <a:t>Belirlenen aralıklarla tekrarlanır,</a:t>
            </a:r>
          </a:p>
          <a:p>
            <a:pPr>
              <a:lnSpc>
                <a:spcPct val="80000"/>
              </a:lnSpc>
            </a:pPr>
            <a:r>
              <a:rPr lang="tr-TR" altLang="tr-TR" sz="2400" smtClean="0">
                <a:solidFill>
                  <a:srgbClr val="0000FF"/>
                </a:solidFill>
              </a:rPr>
              <a:t>Özel durumlarda periyot beklenmez.</a:t>
            </a:r>
          </a:p>
          <a:p>
            <a:pPr lvl="1">
              <a:lnSpc>
                <a:spcPct val="80000"/>
              </a:lnSpc>
            </a:pPr>
            <a:r>
              <a:rPr lang="tr-TR" altLang="tr-TR" sz="2000" smtClean="0"/>
              <a:t>Meslek hastalığı şüphesi varsa</a:t>
            </a:r>
            <a:endParaRPr lang="tr-TR" altLang="tr-TR" sz="1800" i="1" smtClean="0"/>
          </a:p>
          <a:p>
            <a:pPr lvl="2">
              <a:lnSpc>
                <a:spcPct val="80000"/>
              </a:lnSpc>
            </a:pPr>
            <a:r>
              <a:rPr lang="tr-TR" altLang="tr-TR" sz="1600" i="1" smtClean="0"/>
              <a:t>Çalışanda veya ünitesinde</a:t>
            </a:r>
          </a:p>
          <a:p>
            <a:pPr lvl="1">
              <a:lnSpc>
                <a:spcPct val="80000"/>
              </a:lnSpc>
            </a:pPr>
            <a:r>
              <a:rPr lang="tr-TR" altLang="tr-TR" sz="2000" smtClean="0"/>
              <a:t>Uzun süren hastalıklardan sonra </a:t>
            </a:r>
          </a:p>
          <a:p>
            <a:pPr lvl="2">
              <a:lnSpc>
                <a:spcPct val="80000"/>
              </a:lnSpc>
            </a:pPr>
            <a:r>
              <a:rPr lang="tr-TR" altLang="tr-TR" sz="1600" i="1" smtClean="0"/>
              <a:t>İşle ilgili mi? İşe uygunluk devam ediyor mu?</a:t>
            </a:r>
            <a:endParaRPr lang="tr-TR" altLang="tr-TR" sz="2000" i="1" smtClean="0"/>
          </a:p>
          <a:p>
            <a:pPr lvl="1">
              <a:lnSpc>
                <a:spcPct val="80000"/>
              </a:lnSpc>
            </a:pPr>
            <a:r>
              <a:rPr lang="tr-TR" altLang="tr-TR" sz="2000" smtClean="0"/>
              <a:t>Talep edilmesi durumunda tekrarlanır.</a:t>
            </a:r>
          </a:p>
          <a:p>
            <a:pPr lvl="2">
              <a:lnSpc>
                <a:spcPct val="80000"/>
              </a:lnSpc>
            </a:pPr>
            <a:r>
              <a:rPr lang="tr-TR" altLang="tr-TR" sz="1600" smtClean="0"/>
              <a:t>Çalışan, işveren, üst işveren temsilcisi (?!)</a:t>
            </a:r>
          </a:p>
          <a:p>
            <a:pPr>
              <a:lnSpc>
                <a:spcPct val="80000"/>
              </a:lnSpc>
            </a:pPr>
            <a:r>
              <a:rPr lang="tr-TR" altLang="tr-TR" sz="2400" smtClean="0">
                <a:solidFill>
                  <a:srgbClr val="0000FF"/>
                </a:solidFill>
              </a:rPr>
              <a:t>Gerekli tıbbi incelemelerle desteklenmeli</a:t>
            </a:r>
          </a:p>
          <a:p>
            <a:pPr lvl="1">
              <a:lnSpc>
                <a:spcPct val="80000"/>
              </a:lnSpc>
            </a:pPr>
            <a:r>
              <a:rPr lang="tr-TR" altLang="tr-TR" sz="2000" i="1" smtClean="0"/>
              <a:t>Risklere yönelik olmalı !?</a:t>
            </a:r>
          </a:p>
          <a:p>
            <a:pPr>
              <a:lnSpc>
                <a:spcPct val="80000"/>
              </a:lnSpc>
            </a:pPr>
            <a:endParaRPr lang="tr-TR" altLang="tr-TR" sz="2400" i="1" smtClean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68313" y="1412875"/>
            <a:ext cx="82804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2400" b="1" dirty="0"/>
              <a:t>Amacı, çalışanda mesleki etkilenmeleri saptamaktır.</a:t>
            </a:r>
          </a:p>
        </p:txBody>
      </p:sp>
      <p:pic>
        <p:nvPicPr>
          <p:cNvPr id="38917" name="Picture 5" descr="ANd9GcTHrSX7cpjXXLeVLDKmJ_jIMzc-s0Q0taT56_FlYNIsWUMtqDJS"/>
          <p:cNvPicPr>
            <a:picLocks noChangeAspect="1" noChangeArrowheads="1"/>
          </p:cNvPicPr>
          <p:nvPr/>
        </p:nvPicPr>
        <p:blipFill>
          <a:blip r:embed="rId3"/>
          <a:srcRect r="16219"/>
          <a:stretch>
            <a:fillRect/>
          </a:stretch>
        </p:blipFill>
        <p:spPr bwMode="auto">
          <a:xfrm>
            <a:off x="6804025" y="2565400"/>
            <a:ext cx="22320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424862" cy="8636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r-TR" altLang="tr-TR" sz="3600" b="1" dirty="0" smtClean="0"/>
              <a:t>Sağlık Gözetimi Muayenelerinin Gerçekleştirilmesi</a:t>
            </a:r>
            <a:endParaRPr lang="tr-TR" altLang="tr-TR" sz="3600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7775575" cy="5472112"/>
          </a:xfrm>
          <a:solidFill>
            <a:srgbClr val="ECFBA3"/>
          </a:solidFill>
        </p:spPr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endParaRPr lang="tr-TR" altLang="tr-TR" sz="1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tr-TR" altLang="tr-TR" sz="2000" b="1" smtClean="0">
                <a:solidFill>
                  <a:srgbClr val="0000FF"/>
                </a:solidFill>
              </a:rPr>
              <a:t>A - Çalışanın işle ilgili temel bilgilerinin incelenmesi</a:t>
            </a:r>
            <a:endParaRPr lang="tr-TR" altLang="tr-TR" sz="2000" smtClean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tr-TR" altLang="tr-TR" sz="1800" smtClean="0"/>
              <a:t>İş tanımı, işletmedeki ve genel çalışma süresi </a:t>
            </a:r>
            <a:r>
              <a:rPr lang="tr-TR" altLang="tr-TR" sz="1800" smtClean="0">
                <a:solidFill>
                  <a:schemeClr val="accent2"/>
                </a:solidFill>
              </a:rPr>
              <a:t>(iş anamnezi),</a:t>
            </a:r>
          </a:p>
          <a:p>
            <a:pPr lvl="1">
              <a:lnSpc>
                <a:spcPct val="80000"/>
              </a:lnSpc>
            </a:pPr>
            <a:r>
              <a:rPr lang="tr-TR" altLang="tr-TR" sz="1800" smtClean="0"/>
              <a:t>Maruziyet durumunu (Türü, süresi, ölçümler vb) </a:t>
            </a:r>
          </a:p>
          <a:p>
            <a:pPr lvl="1">
              <a:lnSpc>
                <a:spcPct val="80000"/>
              </a:lnSpc>
            </a:pPr>
            <a:r>
              <a:rPr lang="tr-TR" altLang="tr-TR" sz="1800" smtClean="0"/>
              <a:t>Teknik ve kişisel korunma önlemleri ve etkinliği,</a:t>
            </a:r>
          </a:p>
          <a:p>
            <a:pPr lvl="1">
              <a:lnSpc>
                <a:spcPct val="80000"/>
              </a:lnSpc>
            </a:pPr>
            <a:r>
              <a:rPr lang="tr-TR" altLang="tr-TR" sz="1800" smtClean="0"/>
              <a:t>İşle ilgili eğitim durumu.</a:t>
            </a:r>
          </a:p>
          <a:p>
            <a:pPr lvl="1">
              <a:lnSpc>
                <a:spcPct val="80000"/>
              </a:lnSpc>
            </a:pPr>
            <a:endParaRPr lang="tr-TR" altLang="tr-TR" sz="18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tr-TR" altLang="tr-TR" sz="2000" b="1" smtClean="0">
                <a:solidFill>
                  <a:srgbClr val="0000FF"/>
                </a:solidFill>
              </a:rPr>
              <a:t>B - Muayenenin gerçekleştirilmesi</a:t>
            </a:r>
            <a:endParaRPr lang="tr-TR" altLang="tr-TR" sz="2000" smtClean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tr-TR" altLang="tr-TR" sz="1800" smtClean="0"/>
              <a:t>Kişinin genel sağlık durumu ( Kr hastalıklar, aşılar, alışkanlıklar vb)</a:t>
            </a:r>
          </a:p>
          <a:p>
            <a:pPr lvl="1">
              <a:lnSpc>
                <a:spcPct val="80000"/>
              </a:lnSpc>
            </a:pPr>
            <a:r>
              <a:rPr lang="tr-TR" altLang="tr-TR" sz="1800" smtClean="0"/>
              <a:t>Yapılan iş göz önünde tutularak genel sağlık sorgulaması,</a:t>
            </a:r>
          </a:p>
          <a:p>
            <a:pPr lvl="1">
              <a:lnSpc>
                <a:spcPct val="80000"/>
              </a:lnSpc>
            </a:pPr>
            <a:r>
              <a:rPr lang="tr-TR" altLang="tr-TR" sz="1800" smtClean="0"/>
              <a:t>Kişisel biyolojik izlem ve diğer tıbbi analiz vb kayıtları,</a:t>
            </a:r>
          </a:p>
          <a:p>
            <a:pPr lvl="1">
              <a:lnSpc>
                <a:spcPct val="80000"/>
              </a:lnSpc>
            </a:pPr>
            <a:r>
              <a:rPr lang="tr-TR" altLang="tr-TR" sz="1800" smtClean="0"/>
              <a:t>Fizik muayenenin yapılması.</a:t>
            </a:r>
          </a:p>
          <a:p>
            <a:pPr lvl="1">
              <a:lnSpc>
                <a:spcPct val="80000"/>
              </a:lnSpc>
            </a:pPr>
            <a:endParaRPr lang="tr-TR" altLang="tr-TR" sz="1800" b="1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tr-TR" altLang="tr-TR" sz="2000" b="1" smtClean="0">
                <a:solidFill>
                  <a:srgbClr val="0000FF"/>
                </a:solidFill>
              </a:rPr>
              <a:t>C- Sonuçların iletimi ve kayıt altına alınması</a:t>
            </a:r>
            <a:endParaRPr lang="tr-TR" altLang="tr-TR" sz="2000" smtClean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tr-TR" altLang="tr-TR" sz="1800" smtClean="0"/>
              <a:t>Mesleki tıbbi önerilerde bulunma,</a:t>
            </a:r>
          </a:p>
          <a:p>
            <a:pPr lvl="1">
              <a:lnSpc>
                <a:spcPct val="80000"/>
              </a:lnSpc>
            </a:pPr>
            <a:r>
              <a:rPr lang="tr-TR" altLang="tr-TR" sz="1800" smtClean="0"/>
              <a:t>Gerekirse ileri tetkikler veya uzman muayenesinin önerilmesi,</a:t>
            </a:r>
          </a:p>
          <a:p>
            <a:pPr lvl="1">
              <a:lnSpc>
                <a:spcPct val="80000"/>
              </a:lnSpc>
            </a:pPr>
            <a:r>
              <a:rPr lang="tr-TR" altLang="tr-TR" sz="1800" smtClean="0"/>
              <a:t>Çalışana, (</a:t>
            </a:r>
            <a:r>
              <a:rPr lang="tr-TR" altLang="tr-TR" sz="1800" b="1" smtClean="0"/>
              <a:t>özel durumlarda</a:t>
            </a:r>
            <a:r>
              <a:rPr lang="tr-TR" altLang="tr-TR" sz="1800" smtClean="0"/>
              <a:t> işverene) muayene sonucunun bildirilmesi </a:t>
            </a:r>
          </a:p>
          <a:p>
            <a:pPr lvl="1">
              <a:lnSpc>
                <a:spcPct val="80000"/>
              </a:lnSpc>
            </a:pPr>
            <a:r>
              <a:rPr lang="tr-TR" altLang="tr-TR" sz="1800" smtClean="0"/>
              <a:t>Muayene sonuçlarının belgelenmesi ve saklanması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/>
          <a:srcRect l="6847" t="24940" r="8446" b="18674"/>
          <a:stretch>
            <a:fillRect/>
          </a:stretch>
        </p:blipFill>
        <p:spPr bwMode="auto">
          <a:xfrm>
            <a:off x="6804025" y="1141413"/>
            <a:ext cx="2089150" cy="10636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6"/>
          <p:cNvSpPr>
            <a:spLocks noGrp="1"/>
          </p:cNvSpPr>
          <p:nvPr>
            <p:ph type="ctrTitle"/>
          </p:nvPr>
        </p:nvSpPr>
        <p:spPr>
          <a:xfrm>
            <a:off x="428596" y="2357430"/>
            <a:ext cx="7286676" cy="1151681"/>
          </a:xfrm>
        </p:spPr>
        <p:txBody>
          <a:bodyPr lIns="0" tIns="0" rIns="0" bIns="0" anchor="t">
            <a:normAutofit fontScale="90000"/>
          </a:bodyPr>
          <a:lstStyle/>
          <a:p>
            <a:pPr algn="l"/>
            <a:r>
              <a:rPr lang="tr-TR" sz="3400" b="1" dirty="0" smtClean="0">
                <a:latin typeface="Arial" pitchFamily="34" charset="0"/>
                <a:cs typeface="Arial" pitchFamily="34" charset="0"/>
              </a:rPr>
              <a:t>İŞ VE İŞÇİ UYUMU FAALİYETLERİ</a:t>
            </a:r>
            <a:r>
              <a:rPr lang="en-US" sz="2400" dirty="0" smtClean="0">
                <a:solidFill>
                  <a:srgbClr val="00264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00264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00264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00264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</a:br>
            <a:endParaRPr lang="en-US" sz="2400" dirty="0" smtClean="0">
              <a:solidFill>
                <a:srgbClr val="00264E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099" name="Titolo 6"/>
          <p:cNvSpPr txBox="1">
            <a:spLocks/>
          </p:cNvSpPr>
          <p:nvPr/>
        </p:nvSpPr>
        <p:spPr bwMode="auto">
          <a:xfrm>
            <a:off x="428596" y="4214818"/>
            <a:ext cx="5500726" cy="91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400">
                <a:solidFill>
                  <a:schemeClr val="tx1"/>
                </a:solidFill>
                <a:latin typeface="GillSans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illSans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illSans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illSans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illSans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illSans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illSans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illSans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illSans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ts val="2900"/>
              </a:lnSpc>
            </a:pPr>
            <a:r>
              <a:rPr lang="tr-TR" sz="2800" b="1" dirty="0" smtClean="0">
                <a:solidFill>
                  <a:srgbClr val="00264E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Dr. Bülent ASLANHAN</a:t>
            </a:r>
          </a:p>
          <a:p>
            <a:pPr>
              <a:lnSpc>
                <a:spcPts val="2900"/>
              </a:lnSpc>
            </a:pPr>
            <a:endParaRPr lang="tr-TR" sz="2800" b="1" dirty="0" smtClean="0">
              <a:solidFill>
                <a:srgbClr val="00264E"/>
              </a:solidFill>
              <a:latin typeface="Helvetica" pitchFamily="34" charset="0"/>
              <a:ea typeface="Verdana" pitchFamily="34" charset="0"/>
              <a:cs typeface="Helvetica" pitchFamily="34" charset="0"/>
            </a:endParaRPr>
          </a:p>
          <a:p>
            <a:pPr>
              <a:lnSpc>
                <a:spcPts val="2900"/>
              </a:lnSpc>
            </a:pPr>
            <a:r>
              <a:rPr lang="tr-TR" sz="2800" b="1" dirty="0" smtClean="0">
                <a:solidFill>
                  <a:srgbClr val="00264E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TOFAŞ İşyeri Hekimi</a:t>
            </a:r>
            <a:endParaRPr lang="en-US" sz="2800" b="1" dirty="0">
              <a:solidFill>
                <a:srgbClr val="00264E"/>
              </a:solidFill>
              <a:latin typeface="Helvetica" pitchFamily="34" charset="0"/>
              <a:ea typeface="Verdana" pitchFamily="34" charset="0"/>
              <a:cs typeface="Helvetic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C096A-CB92-42B3-BA7C-F0A495BC0A1A}" type="slidenum">
              <a:rPr lang="en-US" altLang="zh-CN" smtClean="0"/>
              <a:pPr>
                <a:defRPr/>
              </a:pPr>
              <a:t>54</a:t>
            </a:fld>
            <a:endParaRPr lang="en-US" altLang="zh-CN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24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6570000" cy="684000"/>
          </a:xfr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tr-TR" sz="3400" b="1" dirty="0" smtClean="0">
                <a:latin typeface="Arial" pitchFamily="34" charset="0"/>
                <a:cs typeface="Arial" pitchFamily="34" charset="0"/>
              </a:rPr>
              <a:t> Neden </a:t>
            </a:r>
            <a:r>
              <a:rPr lang="tr-TR" sz="3400" b="1" dirty="0">
                <a:latin typeface="Arial" pitchFamily="34" charset="0"/>
                <a:cs typeface="Arial" pitchFamily="34" charset="0"/>
              </a:rPr>
              <a:t>İhtiyaç Duyuldu?</a:t>
            </a:r>
            <a:endParaRPr sz="3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C44CD-3B47-404A-A6EF-9FFA356090F6}" type="slidenum">
              <a:rPr lang="it-IT" smtClean="0"/>
              <a:pPr>
                <a:defRPr/>
              </a:pPr>
              <a:t>55</a:t>
            </a:fld>
            <a:endParaRPr lang="it-IT" dirty="0">
              <a:latin typeface="Frutiger 55 Roman" pitchFamily="1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09688773"/>
              </p:ext>
            </p:extLst>
          </p:nvPr>
        </p:nvGraphicFramePr>
        <p:xfrm>
          <a:off x="1691680" y="1196752"/>
          <a:ext cx="712879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308" b="98769" l="1637" r="9203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406744"/>
            <a:ext cx="2376264" cy="22984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95577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C44CD-3B47-404A-A6EF-9FFA356090F6}" type="slidenum">
              <a:rPr lang="it-IT" smtClean="0"/>
              <a:pPr>
                <a:defRPr/>
              </a:pPr>
              <a:t>56</a:t>
            </a:fld>
            <a:endParaRPr lang="it-IT" dirty="0">
              <a:latin typeface="Frutiger 55 Roman" pitchFamily="1" charset="0"/>
            </a:endParaRPr>
          </a:p>
        </p:txBody>
      </p:sp>
      <p:sp>
        <p:nvSpPr>
          <p:cNvPr id="11" name="Titolo 24"/>
          <p:cNvSpPr txBox="1">
            <a:spLocks/>
          </p:cNvSpPr>
          <p:nvPr/>
        </p:nvSpPr>
        <p:spPr bwMode="auto">
          <a:xfrm>
            <a:off x="304800" y="152400"/>
            <a:ext cx="6571456" cy="68431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0" lang="it-IT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1B2959"/>
                </a:solidFill>
                <a:effectLst/>
                <a:uLnTx/>
                <a:uFillTx/>
                <a:latin typeface="Helvetica"/>
                <a:ea typeface="ヒラギノ角ゴ Pro W3" charset="-128"/>
                <a:cs typeface="Helvetica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tr-TR" sz="3400" b="1" dirty="0" smtClean="0">
                <a:latin typeface="Arial" pitchFamily="34" charset="0"/>
                <a:cs typeface="Arial" pitchFamily="34" charset="0"/>
              </a:rPr>
              <a:t> Ne Yapıldı ?</a:t>
            </a:r>
            <a:endParaRPr lang="tr-TR" sz="3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3000" l="1500" r="985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25836"/>
            <a:ext cx="3591928" cy="3456384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539553" y="4782220"/>
            <a:ext cx="8099752" cy="879028"/>
          </a:xfrm>
          <a:prstGeom prst="wedgeRoundRectCallout">
            <a:avLst>
              <a:gd name="adj1" fmla="val -49693"/>
              <a:gd name="adj2" fmla="val 3382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Komite TEMMUZ 2012 de kuruldu.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4186012" y="1325836"/>
            <a:ext cx="4453293" cy="2535212"/>
          </a:xfrm>
          <a:prstGeom prst="cloudCallout">
            <a:avLst>
              <a:gd name="adj1" fmla="val -63093"/>
              <a:gd name="adj2" fmla="val -22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Problemlerin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çözmek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için farklı birim temsilcilerinden oluşan bir KOMİTE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oluşturmak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30754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C44CD-3B47-404A-A6EF-9FFA356090F6}" type="slidenum">
              <a:rPr lang="it-IT" smtClean="0"/>
              <a:pPr>
                <a:defRPr/>
              </a:pPr>
              <a:t>57</a:t>
            </a:fld>
            <a:endParaRPr lang="it-IT" dirty="0">
              <a:latin typeface="Frutiger 55 Roman" pitchFamily="1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26764"/>
            <a:ext cx="1601291" cy="4754131"/>
          </a:xfrm>
          <a:prstGeom prst="rect">
            <a:avLst/>
          </a:prstGeom>
        </p:spPr>
      </p:pic>
      <p:sp>
        <p:nvSpPr>
          <p:cNvPr id="11" name="Titolo 24"/>
          <p:cNvSpPr txBox="1">
            <a:spLocks/>
          </p:cNvSpPr>
          <p:nvPr/>
        </p:nvSpPr>
        <p:spPr bwMode="auto">
          <a:xfrm>
            <a:off x="304800" y="152400"/>
            <a:ext cx="6571456" cy="68431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0" lang="it-IT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1B2959"/>
                </a:solidFill>
                <a:effectLst/>
                <a:uLnTx/>
                <a:uFillTx/>
                <a:latin typeface="Helvetica"/>
                <a:ea typeface="ヒラギノ角ゴ Pro W3" charset="-128"/>
                <a:cs typeface="Helvetica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tr-TR" sz="3400" b="1" dirty="0" smtClean="0">
                <a:latin typeface="Arial" pitchFamily="34" charset="0"/>
                <a:cs typeface="Arial" pitchFamily="34" charset="0"/>
              </a:rPr>
              <a:t> Kuruluş Amacı</a:t>
            </a:r>
            <a:endParaRPr lang="tr-TR" sz="3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1889979" y="3861048"/>
            <a:ext cx="6638384" cy="1872208"/>
            <a:chOff x="1907703" y="2996952"/>
            <a:chExt cx="5832647" cy="1872208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1907703" y="2996952"/>
              <a:ext cx="5832647" cy="1872208"/>
            </a:xfrm>
            <a:prstGeom prst="wedgeRoundRectCallout">
              <a:avLst>
                <a:gd name="adj1" fmla="val -59590"/>
                <a:gd name="adj2" fmla="val 13315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lvl="0" indent="-342900">
                <a:buFont typeface="Arial" panose="020B0604020202020204" pitchFamily="34" charset="0"/>
                <a:buChar char="•"/>
              </a:pPr>
              <a:endParaRPr lang="tr-TR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13132" y="3140968"/>
              <a:ext cx="800219" cy="157559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wrap="square" rtlCol="0" anchor="ctr">
              <a:spAutoFit/>
            </a:bodyPr>
            <a:lstStyle/>
            <a:p>
              <a:pPr algn="ctr"/>
              <a:r>
                <a:rPr lang="tr-TR" sz="2000" b="1" dirty="0" smtClean="0">
                  <a:latin typeface="Gadugi" panose="020B0502040204020203" pitchFamily="34" charset="0"/>
                </a:rPr>
                <a:t>Kısa Dönemde</a:t>
              </a:r>
              <a:endParaRPr lang="tr-TR" sz="2000" b="1" dirty="0">
                <a:latin typeface="Gadugi" panose="020B050204020402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59832" y="3140967"/>
              <a:ext cx="4536504" cy="157445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rtlCol="0" anchor="ctr">
              <a:noAutofit/>
            </a:bodyPr>
            <a:lstStyle/>
            <a:p>
              <a:pPr lvl="0" algn="ctr"/>
              <a:r>
                <a:rPr lang="tr-TR" sz="2000" dirty="0">
                  <a:latin typeface="Arial" pitchFamily="34" charset="0"/>
                  <a:cs typeface="Arial" pitchFamily="34" charset="0"/>
                </a:rPr>
                <a:t>Sağlık sorunu olan çalışanların, sağlık sorunlarına engel teşkil etmeyecek iş istasyonlarında çalışmasını </a:t>
              </a:r>
              <a:r>
                <a:rPr lang="tr-TR" sz="2000" dirty="0" smtClean="0">
                  <a:latin typeface="Arial" pitchFamily="34" charset="0"/>
                  <a:cs typeface="Arial" pitchFamily="34" charset="0"/>
                </a:rPr>
                <a:t>sağlamak</a:t>
              </a:r>
              <a:endParaRPr lang="tr-TR" sz="2000" dirty="0"/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1901594" y="1484784"/>
            <a:ext cx="6638384" cy="1872208"/>
            <a:chOff x="1907703" y="2996952"/>
            <a:chExt cx="5832647" cy="1872208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1907703" y="2996952"/>
              <a:ext cx="5832647" cy="1872208"/>
            </a:xfrm>
            <a:prstGeom prst="wedgeRoundRectCallout">
              <a:avLst>
                <a:gd name="adj1" fmla="val -59796"/>
                <a:gd name="adj2" fmla="val -33339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lvl="0" indent="-342900">
                <a:buFont typeface="Arial" panose="020B0604020202020204" pitchFamily="34" charset="0"/>
                <a:buChar char="•"/>
              </a:pPr>
              <a:endParaRPr lang="tr-TR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61695" y="3140968"/>
              <a:ext cx="703092" cy="157559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270" wrap="square" rtlCol="0" anchor="ctr">
              <a:spAutoFit/>
            </a:bodyPr>
            <a:lstStyle/>
            <a:p>
              <a:pPr algn="ctr"/>
              <a:r>
                <a:rPr lang="tr-TR" sz="2000" b="1" dirty="0" smtClean="0">
                  <a:latin typeface="Gadugi" panose="020B0502040204020203" pitchFamily="34" charset="0"/>
                </a:rPr>
                <a:t>Uzun Dönemde</a:t>
              </a:r>
              <a:endParaRPr lang="tr-TR" sz="2000" b="1" dirty="0">
                <a:latin typeface="Gadugi" panose="020B050204020402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59832" y="3140967"/>
              <a:ext cx="4536504" cy="157445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rtlCol="0" anchor="ctr">
              <a:noAutofit/>
            </a:bodyPr>
            <a:lstStyle/>
            <a:p>
              <a:pPr marL="342900" lvl="0" indent="-3429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tr-TR" sz="2000" dirty="0">
                  <a:latin typeface="Arial" pitchFamily="34" charset="0"/>
                  <a:cs typeface="Arial" pitchFamily="34" charset="0"/>
                </a:rPr>
                <a:t>İleriki yaşlarda çalışmaya uygun, ergonomik çalışma ortamlarının oluşturulması faaliyetlerini yapmak.</a:t>
              </a:r>
            </a:p>
            <a:p>
              <a:pPr marL="342900" lvl="0" indent="-3429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tr-TR" sz="2000" dirty="0">
                  <a:latin typeface="Arial" pitchFamily="34" charset="0"/>
                  <a:cs typeface="Arial" pitchFamily="34" charset="0"/>
                </a:rPr>
                <a:t>Meslek hastalıklarını sıfırlamak.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24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6570000" cy="684000"/>
          </a:xfr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tr-TR" sz="3400" b="1" dirty="0" smtClean="0">
                <a:latin typeface="Arial" pitchFamily="34" charset="0"/>
                <a:cs typeface="Arial" pitchFamily="34" charset="0"/>
              </a:rPr>
              <a:t> Komite </a:t>
            </a:r>
            <a:r>
              <a:rPr lang="tr-TR" sz="3400" b="1" dirty="0">
                <a:latin typeface="Arial" pitchFamily="34" charset="0"/>
                <a:cs typeface="Arial" pitchFamily="34" charset="0"/>
              </a:rPr>
              <a:t>Üyeleri</a:t>
            </a:r>
            <a:endParaRPr sz="3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2674" y="4509120"/>
            <a:ext cx="3996568" cy="12465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b="1" u="sng" dirty="0" smtClean="0">
                <a:latin typeface="Arial" pitchFamily="34" charset="0"/>
                <a:cs typeface="Arial" pitchFamily="34" charset="0"/>
              </a:rPr>
              <a:t>Vaka Görüşmelerinde İlave Üyeler</a:t>
            </a:r>
          </a:p>
          <a:p>
            <a:r>
              <a:rPr lang="tr-TR" sz="1600" dirty="0" smtClean="0">
                <a:latin typeface="Arial" pitchFamily="34" charset="0"/>
                <a:cs typeface="Arial" pitchFamily="34" charset="0"/>
              </a:rPr>
              <a:t>7- İlgili Birim TÜT Lideri</a:t>
            </a:r>
          </a:p>
          <a:p>
            <a:r>
              <a:rPr lang="tr-TR" sz="1600" dirty="0" smtClean="0">
                <a:latin typeface="Arial" pitchFamily="34" charset="0"/>
                <a:cs typeface="Arial" pitchFamily="34" charset="0"/>
              </a:rPr>
              <a:t>8- İlgili Birim Yöneticisi</a:t>
            </a:r>
          </a:p>
          <a:p>
            <a:r>
              <a:rPr lang="tr-TR" sz="1600" dirty="0" smtClean="0">
                <a:latin typeface="Arial" pitchFamily="34" charset="0"/>
                <a:cs typeface="Arial" pitchFamily="34" charset="0"/>
              </a:rPr>
              <a:t>9- İlgili Birim İSG Uzmanı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84976" y="5877272"/>
            <a:ext cx="400051" cy="228600"/>
          </a:xfrm>
        </p:spPr>
        <p:txBody>
          <a:bodyPr/>
          <a:lstStyle/>
          <a:p>
            <a:pPr>
              <a:defRPr/>
            </a:pPr>
            <a:fld id="{183C44CD-3B47-404A-A6EF-9FFA356090F6}" type="slidenum">
              <a:rPr lang="it-IT" smtClean="0"/>
              <a:pPr>
                <a:defRPr/>
              </a:pPr>
              <a:t>58</a:t>
            </a:fld>
            <a:endParaRPr lang="it-IT" dirty="0">
              <a:latin typeface="Frutiger 55 Roman" pitchFamily="1" charset="0"/>
            </a:endParaRPr>
          </a:p>
        </p:txBody>
      </p:sp>
      <p:pic>
        <p:nvPicPr>
          <p:cNvPr id="1026" name="Picture 2" descr="C:\Users\T32505\Desktop\Ticon ve Saturasyon Modülü\Simgeler\collaborati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292" b="96250" l="938" r="9796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204" y="2179762"/>
            <a:ext cx="3475509" cy="23168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160240" y="1387673"/>
            <a:ext cx="2510718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600" dirty="0" smtClean="0">
                <a:latin typeface="Arial" pitchFamily="34" charset="0"/>
                <a:cs typeface="Arial" pitchFamily="34" charset="0"/>
              </a:rPr>
              <a:t>1- </a:t>
            </a:r>
            <a:r>
              <a:rPr lang="tr-TR" sz="1600" i="1" dirty="0" smtClean="0">
                <a:latin typeface="Arial" pitchFamily="34" charset="0"/>
                <a:cs typeface="Arial" pitchFamily="34" charset="0"/>
              </a:rPr>
              <a:t>İşyeri Hekimi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68800" y="1387673"/>
            <a:ext cx="223200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600" dirty="0">
                <a:latin typeface="Arial" pitchFamily="34" charset="0"/>
                <a:cs typeface="Arial" pitchFamily="34" charset="0"/>
              </a:rPr>
              <a:t>2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1600" i="1" dirty="0" err="1" smtClean="0">
                <a:latin typeface="Arial" pitchFamily="34" charset="0"/>
                <a:cs typeface="Arial" pitchFamily="34" charset="0"/>
              </a:rPr>
              <a:t>End</a:t>
            </a:r>
            <a:r>
              <a:rPr lang="tr-TR" sz="1600" i="1" dirty="0" smtClean="0">
                <a:latin typeface="Arial" pitchFamily="34" charset="0"/>
                <a:cs typeface="Arial" pitchFamily="34" charset="0"/>
              </a:rPr>
              <a:t>. İlişkiler Temsilcisi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2297" y="2179762"/>
            <a:ext cx="237601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600" dirty="0">
                <a:latin typeface="Arial" pitchFamily="34" charset="0"/>
                <a:cs typeface="Arial" pitchFamily="34" charset="0"/>
              </a:rPr>
              <a:t>3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1600" i="1" dirty="0" smtClean="0">
                <a:latin typeface="Arial" pitchFamily="34" charset="0"/>
                <a:cs typeface="Arial" pitchFamily="34" charset="0"/>
              </a:rPr>
              <a:t>UKAD Temsilcisi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52976" y="2181025"/>
            <a:ext cx="22320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600" dirty="0">
                <a:latin typeface="Arial" pitchFamily="34" charset="0"/>
                <a:cs typeface="Arial" pitchFamily="34" charset="0"/>
              </a:rPr>
              <a:t>4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1600" i="1" dirty="0" smtClean="0">
                <a:latin typeface="Arial" pitchFamily="34" charset="0"/>
                <a:cs typeface="Arial" pitchFamily="34" charset="0"/>
              </a:rPr>
              <a:t>Üretim Temsilcisi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2296" y="3027266"/>
            <a:ext cx="2376015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600" dirty="0">
                <a:latin typeface="Arial" pitchFamily="34" charset="0"/>
                <a:cs typeface="Arial" pitchFamily="34" charset="0"/>
              </a:rPr>
              <a:t>5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1600" i="1" dirty="0" smtClean="0">
                <a:latin typeface="Arial" pitchFamily="34" charset="0"/>
                <a:cs typeface="Arial" pitchFamily="34" charset="0"/>
              </a:rPr>
              <a:t>İş Güvenliği Temsilcisi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37113" y="3033205"/>
            <a:ext cx="223200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600" dirty="0" smtClean="0">
                <a:latin typeface="Arial" pitchFamily="34" charset="0"/>
                <a:cs typeface="Arial" pitchFamily="34" charset="0"/>
              </a:rPr>
              <a:t>6-</a:t>
            </a:r>
            <a:r>
              <a:rPr lang="tr-TR" sz="1600" i="1" dirty="0" smtClean="0">
                <a:latin typeface="Arial" pitchFamily="34" charset="0"/>
                <a:cs typeface="Arial" pitchFamily="34" charset="0"/>
              </a:rPr>
              <a:t>Komite Organizatörü</a:t>
            </a:r>
          </a:p>
        </p:txBody>
      </p:sp>
    </p:spTree>
    <p:extLst>
      <p:ext uri="{BB962C8B-B14F-4D97-AF65-F5344CB8AC3E}">
        <p14:creationId xmlns="" xmlns:p14="http://schemas.microsoft.com/office/powerpoint/2010/main" val="38386830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24"/>
          <p:cNvSpPr txBox="1">
            <a:spLocks noGrp="1"/>
          </p:cNvSpPr>
          <p:nvPr>
            <p:ph type="title"/>
          </p:nvPr>
        </p:nvSpPr>
        <p:spPr>
          <a:xfrm>
            <a:off x="304800" y="152399"/>
            <a:ext cx="6570000" cy="684313"/>
          </a:xfr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tr-TR" sz="3400" b="1" dirty="0" smtClean="0">
                <a:latin typeface="Arial" pitchFamily="34" charset="0"/>
                <a:cs typeface="Arial" pitchFamily="34" charset="0"/>
              </a:rPr>
              <a:t> Ne </a:t>
            </a:r>
            <a:r>
              <a:rPr lang="tr-TR" sz="3400" b="1" dirty="0">
                <a:latin typeface="Arial" pitchFamily="34" charset="0"/>
                <a:cs typeface="Arial" pitchFamily="34" charset="0"/>
              </a:rPr>
              <a:t>Kazanç </a:t>
            </a:r>
            <a:r>
              <a:rPr lang="tr-TR" sz="3400" b="1" dirty="0" smtClean="0">
                <a:latin typeface="Arial" pitchFamily="34" charset="0"/>
                <a:cs typeface="Arial" pitchFamily="34" charset="0"/>
              </a:rPr>
              <a:t>Sağlanacak?</a:t>
            </a:r>
            <a:endParaRPr sz="3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C44CD-3B47-404A-A6EF-9FFA356090F6}" type="slidenum">
              <a:rPr lang="it-IT" smtClean="0"/>
              <a:pPr>
                <a:defRPr/>
              </a:pPr>
              <a:t>59</a:t>
            </a:fld>
            <a:endParaRPr lang="it-IT" dirty="0">
              <a:latin typeface="Frutiger 55 Roman" pitchFamily="1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296344888"/>
              </p:ext>
            </p:extLst>
          </p:nvPr>
        </p:nvGraphicFramePr>
        <p:xfrm>
          <a:off x="323528" y="1268760"/>
          <a:ext cx="84969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285473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000" dirty="0" smtClean="0"/>
              <a:t> </a:t>
            </a:r>
            <a:r>
              <a:rPr lang="tr-TR" sz="3200" dirty="0" smtClean="0"/>
              <a:t>OSGB’DE BEKLENEN YAKLAŞIMLAR VE İŞYERİ HEKİMİNE ETKİLERİ</a:t>
            </a:r>
            <a:r>
              <a:rPr lang="tr-TR" sz="4000" dirty="0" smtClean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tr-TR" sz="2800" dirty="0" smtClean="0"/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Calibri" pitchFamily="34" charset="0"/>
              </a:rPr>
              <a:t>Kâr amaçlı bir yaklaşım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Calibri" pitchFamily="34" charset="0"/>
              </a:rPr>
              <a:t>Hem OSGB ye hem işyerine karşı mesleki bağımsızlığın sağlanmasındaki zorluk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Calibri" pitchFamily="34" charset="0"/>
              </a:rPr>
              <a:t>Az zamanda çok işyerine ulaşma amacı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Calibri" pitchFamily="34" charset="0"/>
              </a:rPr>
              <a:t>İş güvencesinin olmaması  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Calibri" pitchFamily="34" charset="0"/>
              </a:rPr>
              <a:t>Ücret belirsizliği 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Calibri" pitchFamily="34" charset="0"/>
              </a:rPr>
              <a:t>Tabip odası denetimi/onayının olmaması 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Calibri" pitchFamily="34" charset="0"/>
              </a:rPr>
              <a:t>Aidiyet duygusunun azalması/kalmaması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Calibri" pitchFamily="34" charset="0"/>
              </a:rPr>
              <a:t>Yetersiz işe giriş muayenesi/ Yetersiz periyodik muayene</a:t>
            </a:r>
          </a:p>
        </p:txBody>
      </p:sp>
      <p:pic>
        <p:nvPicPr>
          <p:cNvPr id="5" name="Picture 2" descr="C:\Program Files\Microsoft Office\MEDIA\CAGCAT10\j014948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3214" y="1071546"/>
            <a:ext cx="2106504" cy="19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24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6570000" cy="684000"/>
          </a:xfr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tr-TR" sz="3400" b="1" dirty="0" smtClean="0">
                <a:latin typeface="Arial" pitchFamily="34" charset="0"/>
                <a:cs typeface="Arial" pitchFamily="34" charset="0"/>
              </a:rPr>
              <a:t> Süreç Nasıl </a:t>
            </a:r>
            <a:r>
              <a:rPr lang="tr-TR" sz="3400" b="1" dirty="0">
                <a:latin typeface="Arial" pitchFamily="34" charset="0"/>
                <a:cs typeface="Arial" pitchFamily="34" charset="0"/>
              </a:rPr>
              <a:t>Ç</a:t>
            </a:r>
            <a:r>
              <a:rPr lang="tr-TR" sz="3400" b="1" dirty="0" smtClean="0">
                <a:latin typeface="Arial" pitchFamily="34" charset="0"/>
                <a:cs typeface="Arial" pitchFamily="34" charset="0"/>
              </a:rPr>
              <a:t>alışıyor?</a:t>
            </a:r>
            <a:endParaRPr sz="3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323528" y="1332135"/>
            <a:ext cx="2559507" cy="1592809"/>
            <a:chOff x="467544" y="1371912"/>
            <a:chExt cx="2559507" cy="1592809"/>
          </a:xfrm>
        </p:grpSpPr>
        <p:grpSp>
          <p:nvGrpSpPr>
            <p:cNvPr id="4" name="Group 19"/>
            <p:cNvGrpSpPr/>
            <p:nvPr/>
          </p:nvGrpSpPr>
          <p:grpSpPr>
            <a:xfrm>
              <a:off x="467544" y="1371912"/>
              <a:ext cx="2559507" cy="720000"/>
              <a:chOff x="467544" y="1371912"/>
              <a:chExt cx="2559507" cy="720000"/>
            </a:xfrm>
          </p:grpSpPr>
          <p:sp>
            <p:nvSpPr>
              <p:cNvPr id="3" name="Flowchart: Alternate Process 2"/>
              <p:cNvSpPr/>
              <p:nvPr/>
            </p:nvSpPr>
            <p:spPr>
              <a:xfrm>
                <a:off x="467544" y="1371912"/>
                <a:ext cx="1800000" cy="720000"/>
              </a:xfrm>
              <a:prstGeom prst="flowChartAlternateProcess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000" b="1" dirty="0" smtClean="0"/>
                  <a:t>Çalışandan  Gelen Talep</a:t>
                </a:r>
                <a:endParaRPr lang="tr-TR" sz="2000" b="1" dirty="0"/>
              </a:p>
            </p:txBody>
          </p:sp>
          <p:cxnSp>
            <p:nvCxnSpPr>
              <p:cNvPr id="16" name="Elbow Connector 15"/>
              <p:cNvCxnSpPr>
                <a:stCxn id="3" idx="3"/>
                <a:endCxn id="5" idx="1"/>
              </p:cNvCxnSpPr>
              <p:nvPr/>
            </p:nvCxnSpPr>
            <p:spPr>
              <a:xfrm>
                <a:off x="2267544" y="1731912"/>
                <a:ext cx="759507" cy="3914"/>
              </a:xfrm>
              <a:prstGeom prst="straightConnector1">
                <a:avLst/>
              </a:prstGeom>
              <a:ln>
                <a:tailEnd type="triangle" w="med" len="lg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8"/>
            <p:cNvGrpSpPr/>
            <p:nvPr/>
          </p:nvGrpSpPr>
          <p:grpSpPr>
            <a:xfrm>
              <a:off x="1367545" y="2091911"/>
              <a:ext cx="1476264" cy="872810"/>
              <a:chOff x="1367545" y="2091911"/>
              <a:chExt cx="1476264" cy="872810"/>
            </a:xfrm>
          </p:grpSpPr>
          <p:cxnSp>
            <p:nvCxnSpPr>
              <p:cNvPr id="12" name="Elbow Connector 11"/>
              <p:cNvCxnSpPr>
                <a:stCxn id="3" idx="2"/>
                <a:endCxn id="7" idx="1"/>
              </p:cNvCxnSpPr>
              <p:nvPr/>
            </p:nvCxnSpPr>
            <p:spPr>
              <a:xfrm rot="16200000" flipH="1">
                <a:off x="1769185" y="1690271"/>
                <a:ext cx="672983" cy="1476264"/>
              </a:xfrm>
              <a:prstGeom prst="bentConnector2">
                <a:avLst/>
              </a:prstGeom>
              <a:ln>
                <a:tailEnd type="triangle" w="med" len="lg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585188" y="2626167"/>
                <a:ext cx="856324" cy="33855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tr-TR" sz="1600" b="1" dirty="0" smtClean="0"/>
                  <a:t>Raporlu</a:t>
                </a:r>
                <a:endParaRPr lang="tr-TR" sz="1600" b="1" dirty="0"/>
              </a:p>
            </p:txBody>
          </p:sp>
        </p:grpSp>
      </p:grpSp>
      <p:grpSp>
        <p:nvGrpSpPr>
          <p:cNvPr id="10" name="Group 31"/>
          <p:cNvGrpSpPr/>
          <p:nvPr/>
        </p:nvGrpSpPr>
        <p:grpSpPr>
          <a:xfrm>
            <a:off x="2883035" y="1196752"/>
            <a:ext cx="5836067" cy="1152128"/>
            <a:chOff x="2883035" y="1196752"/>
            <a:chExt cx="5836067" cy="1152128"/>
          </a:xfrm>
        </p:grpSpPr>
        <p:cxnSp>
          <p:nvCxnSpPr>
            <p:cNvPr id="25" name="Elbow Connector 15"/>
            <p:cNvCxnSpPr>
              <a:stCxn id="6" idx="2"/>
              <a:endCxn id="9" idx="0"/>
            </p:cNvCxnSpPr>
            <p:nvPr/>
          </p:nvCxnSpPr>
          <p:spPr>
            <a:xfrm>
              <a:off x="4424261" y="2020991"/>
              <a:ext cx="10465" cy="327889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1" name="Group 28"/>
            <p:cNvGrpSpPr/>
            <p:nvPr/>
          </p:nvGrpSpPr>
          <p:grpSpPr>
            <a:xfrm>
              <a:off x="2883035" y="1196752"/>
              <a:ext cx="5836067" cy="998593"/>
              <a:chOff x="2883035" y="1196752"/>
              <a:chExt cx="5836067" cy="998593"/>
            </a:xfrm>
          </p:grpSpPr>
          <p:grpSp>
            <p:nvGrpSpPr>
              <p:cNvPr id="13" name="Group 21"/>
              <p:cNvGrpSpPr/>
              <p:nvPr/>
            </p:nvGrpSpPr>
            <p:grpSpPr>
              <a:xfrm>
                <a:off x="2883035" y="1196752"/>
                <a:ext cx="2441226" cy="998593"/>
                <a:chOff x="2883035" y="1196752"/>
                <a:chExt cx="2441226" cy="998593"/>
              </a:xfrm>
            </p:grpSpPr>
            <p:sp>
              <p:nvSpPr>
                <p:cNvPr id="6" name="Flowchart: Alternate Process 5"/>
                <p:cNvSpPr/>
                <p:nvPr/>
              </p:nvSpPr>
              <p:spPr>
                <a:xfrm>
                  <a:off x="3524261" y="1300991"/>
                  <a:ext cx="1800000" cy="720000"/>
                </a:xfrm>
                <a:prstGeom prst="flowChartAlternateProcess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r-TR" sz="1800" dirty="0" smtClean="0"/>
                    <a:t>TÜT Lider Değerlendirmesi</a:t>
                  </a:r>
                  <a:endParaRPr lang="tr-TR" sz="1800" dirty="0"/>
                </a:p>
              </p:txBody>
            </p:sp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83035" y="1196752"/>
                  <a:ext cx="599156" cy="998593"/>
                </a:xfrm>
                <a:prstGeom prst="rect">
                  <a:avLst/>
                </a:prstGeom>
              </p:spPr>
            </p:pic>
          </p:grpSp>
          <p:sp>
            <p:nvSpPr>
              <p:cNvPr id="28" name="TextBox 27"/>
              <p:cNvSpPr txBox="1"/>
              <p:nvPr/>
            </p:nvSpPr>
            <p:spPr>
              <a:xfrm>
                <a:off x="5334726" y="1340768"/>
                <a:ext cx="33843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tr-T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Talebi TÜT içi rotasyonla çözmek</a:t>
                </a:r>
                <a:endParaRPr lang="tr-T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41"/>
          <p:cNvGrpSpPr/>
          <p:nvPr/>
        </p:nvGrpSpPr>
        <p:grpSpPr>
          <a:xfrm>
            <a:off x="2699792" y="2033553"/>
            <a:ext cx="6120680" cy="1611559"/>
            <a:chOff x="2699792" y="2033553"/>
            <a:chExt cx="6120680" cy="1611559"/>
          </a:xfrm>
        </p:grpSpPr>
        <p:grpSp>
          <p:nvGrpSpPr>
            <p:cNvPr id="15" name="Group 30"/>
            <p:cNvGrpSpPr/>
            <p:nvPr/>
          </p:nvGrpSpPr>
          <p:grpSpPr>
            <a:xfrm>
              <a:off x="2699792" y="2033553"/>
              <a:ext cx="6120680" cy="1323439"/>
              <a:chOff x="2699792" y="2033553"/>
              <a:chExt cx="6120680" cy="1323439"/>
            </a:xfrm>
          </p:grpSpPr>
          <p:grpSp>
            <p:nvGrpSpPr>
              <p:cNvPr id="18" name="Group 26"/>
              <p:cNvGrpSpPr/>
              <p:nvPr/>
            </p:nvGrpSpPr>
            <p:grpSpPr>
              <a:xfrm>
                <a:off x="2699792" y="2348880"/>
                <a:ext cx="2634934" cy="752475"/>
                <a:chOff x="2682091" y="2420644"/>
                <a:chExt cx="2634934" cy="752475"/>
              </a:xfrm>
            </p:grpSpPr>
            <p:sp>
              <p:nvSpPr>
                <p:cNvPr id="9" name="Flowchart: Alternate Process 8"/>
                <p:cNvSpPr/>
                <p:nvPr/>
              </p:nvSpPr>
              <p:spPr>
                <a:xfrm>
                  <a:off x="3517025" y="2420644"/>
                  <a:ext cx="1800000" cy="720000"/>
                </a:xfrm>
                <a:prstGeom prst="flowChartAlternateProcess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r-TR" sz="1800" dirty="0" smtClean="0"/>
                    <a:t>Sağlık Merkezi Değerlendirmesi</a:t>
                  </a:r>
                  <a:endParaRPr lang="tr-TR" sz="1800" dirty="0"/>
                </a:p>
              </p:txBody>
            </p:sp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82091" y="2420644"/>
                  <a:ext cx="800100" cy="752475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5334726" y="2033553"/>
                <a:ext cx="348574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tr-T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Gerekli ise, detaylı hastane raporu talep etmek.</a:t>
                </a: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tr-T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Mevcut pozisyonda çalışabilirliğini değerlendirmek ve ilgili birimle birlikte çözüm oluşturmak</a:t>
                </a:r>
              </a:p>
            </p:txBody>
          </p:sp>
        </p:grpSp>
        <p:cxnSp>
          <p:nvCxnSpPr>
            <p:cNvPr id="34" name="Elbow Connector 15"/>
            <p:cNvCxnSpPr>
              <a:stCxn id="9" idx="2"/>
              <a:endCxn id="35" idx="0"/>
            </p:cNvCxnSpPr>
            <p:nvPr/>
          </p:nvCxnSpPr>
          <p:spPr>
            <a:xfrm>
              <a:off x="4434726" y="3068880"/>
              <a:ext cx="18846" cy="576232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9" name="Group 47"/>
          <p:cNvGrpSpPr/>
          <p:nvPr/>
        </p:nvGrpSpPr>
        <p:grpSpPr>
          <a:xfrm>
            <a:off x="539553" y="3429000"/>
            <a:ext cx="8179549" cy="1476120"/>
            <a:chOff x="539553" y="3429000"/>
            <a:chExt cx="8179549" cy="1476120"/>
          </a:xfrm>
        </p:grpSpPr>
        <p:cxnSp>
          <p:nvCxnSpPr>
            <p:cNvPr id="24" name="Elbow Connector 15"/>
            <p:cNvCxnSpPr>
              <a:stCxn id="35" idx="2"/>
              <a:endCxn id="39" idx="0"/>
            </p:cNvCxnSpPr>
            <p:nvPr/>
          </p:nvCxnSpPr>
          <p:spPr>
            <a:xfrm>
              <a:off x="4453572" y="4437112"/>
              <a:ext cx="1429" cy="468008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5" name="Flowchart: Alternate Process 34"/>
            <p:cNvSpPr/>
            <p:nvPr/>
          </p:nvSpPr>
          <p:spPr>
            <a:xfrm>
              <a:off x="3553572" y="3645112"/>
              <a:ext cx="1800000" cy="792000"/>
            </a:xfrm>
            <a:prstGeom prst="flowChartAlternateProces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800" dirty="0" smtClean="0"/>
                <a:t>Birim Ergonomi Komitesi Değerlendirmesi</a:t>
              </a:r>
              <a:endParaRPr lang="tr-TR" sz="1800" dirty="0"/>
            </a:p>
          </p:txBody>
        </p:sp>
        <p:grpSp>
          <p:nvGrpSpPr>
            <p:cNvPr id="20" name="Group 43"/>
            <p:cNvGrpSpPr/>
            <p:nvPr/>
          </p:nvGrpSpPr>
          <p:grpSpPr>
            <a:xfrm>
              <a:off x="539553" y="3429000"/>
              <a:ext cx="2960340" cy="1169551"/>
              <a:chOff x="539553" y="3429000"/>
              <a:chExt cx="2960340" cy="1169551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539553" y="3429000"/>
                <a:ext cx="2960340" cy="116955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Birim Yöneticisi</a:t>
                </a: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TÜT Lideri</a:t>
                </a: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Ergonomi Uzmanı</a:t>
                </a: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İSG Uzmanı</a:t>
                </a: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İş Hekimi</a:t>
                </a: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3768" y="3645024"/>
                <a:ext cx="980196" cy="792000"/>
              </a:xfrm>
              <a:prstGeom prst="rect">
                <a:avLst/>
              </a:prstGeom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5353572" y="3598275"/>
              <a:ext cx="33655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tr-T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Sağlık merkezinin verdiği rapora göre çalışana uygun bir çalışma yeri belirler</a:t>
              </a:r>
            </a:p>
          </p:txBody>
        </p:sp>
      </p:grpSp>
      <p:grpSp>
        <p:nvGrpSpPr>
          <p:cNvPr id="21" name="Group 53"/>
          <p:cNvGrpSpPr/>
          <p:nvPr/>
        </p:nvGrpSpPr>
        <p:grpSpPr>
          <a:xfrm>
            <a:off x="521851" y="4797152"/>
            <a:ext cx="8197251" cy="954107"/>
            <a:chOff x="521851" y="4797152"/>
            <a:chExt cx="8197251" cy="954107"/>
          </a:xfrm>
        </p:grpSpPr>
        <p:sp>
          <p:nvSpPr>
            <p:cNvPr id="39" name="Flowchart: Alternate Process 38"/>
            <p:cNvSpPr/>
            <p:nvPr/>
          </p:nvSpPr>
          <p:spPr>
            <a:xfrm>
              <a:off x="3555001" y="4905120"/>
              <a:ext cx="1800000" cy="792000"/>
            </a:xfrm>
            <a:prstGeom prst="flowChartAlternateProces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800" dirty="0" smtClean="0"/>
                <a:t>İş ve İşçi Uyumu Komitesi Değerlendirmesi</a:t>
              </a:r>
              <a:endParaRPr lang="tr-TR" sz="18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53572" y="4885621"/>
              <a:ext cx="33655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tr-T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Sağlık merkezinin verdiği rapora göre çalışana uygun bir çalışma yeri belirler</a:t>
              </a:r>
            </a:p>
          </p:txBody>
        </p:sp>
        <p:grpSp>
          <p:nvGrpSpPr>
            <p:cNvPr id="22" name="Group 52"/>
            <p:cNvGrpSpPr/>
            <p:nvPr/>
          </p:nvGrpSpPr>
          <p:grpSpPr>
            <a:xfrm>
              <a:off x="521851" y="4797152"/>
              <a:ext cx="2960340" cy="954107"/>
              <a:chOff x="521851" y="4797152"/>
              <a:chExt cx="2960340" cy="954107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521851" y="4797152"/>
                <a:ext cx="2960340" cy="954107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Komite Asli Üyeler</a:t>
                </a: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TÜT Lideri</a:t>
                </a: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Birim Yöneticisi</a:t>
                </a: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İSG Uzmanı</a:t>
                </a:r>
              </a:p>
            </p:txBody>
          </p:sp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7401" y="4905120"/>
                <a:ext cx="980196" cy="79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="" xmlns:p14="http://schemas.microsoft.com/office/powerpoint/2010/main" val="23465280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C44CD-3B47-404A-A6EF-9FFA356090F6}" type="slidenum">
              <a:rPr lang="it-IT" smtClean="0"/>
              <a:pPr>
                <a:defRPr/>
              </a:pPr>
              <a:t>61</a:t>
            </a:fld>
            <a:endParaRPr lang="it-IT" dirty="0">
              <a:latin typeface="Frutiger 55 Roman" pitchFamily="1" charset="0"/>
            </a:endParaRPr>
          </a:p>
        </p:txBody>
      </p:sp>
      <p:grpSp>
        <p:nvGrpSpPr>
          <p:cNvPr id="3" name="Group 9242"/>
          <p:cNvGrpSpPr/>
          <p:nvPr/>
        </p:nvGrpSpPr>
        <p:grpSpPr>
          <a:xfrm>
            <a:off x="300554" y="1436002"/>
            <a:ext cx="8556876" cy="1992998"/>
            <a:chOff x="300553" y="1239143"/>
            <a:chExt cx="8556876" cy="1992998"/>
          </a:xfrm>
        </p:grpSpPr>
        <p:sp>
          <p:nvSpPr>
            <p:cNvPr id="9242" name="Rectangle 9241"/>
            <p:cNvSpPr/>
            <p:nvPr/>
          </p:nvSpPr>
          <p:spPr>
            <a:xfrm>
              <a:off x="300553" y="1340767"/>
              <a:ext cx="8556876" cy="189137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" name="Group 9240"/>
            <p:cNvGrpSpPr/>
            <p:nvPr/>
          </p:nvGrpSpPr>
          <p:grpSpPr>
            <a:xfrm>
              <a:off x="395265" y="1239143"/>
              <a:ext cx="8425207" cy="1992997"/>
              <a:chOff x="323257" y="1239143"/>
              <a:chExt cx="8425207" cy="1992997"/>
            </a:xfrm>
          </p:grpSpPr>
          <p:grpSp>
            <p:nvGrpSpPr>
              <p:cNvPr id="6" name="Group 9239"/>
              <p:cNvGrpSpPr/>
              <p:nvPr/>
            </p:nvGrpSpPr>
            <p:grpSpPr>
              <a:xfrm>
                <a:off x="323257" y="1734733"/>
                <a:ext cx="8425207" cy="1497407"/>
                <a:chOff x="323257" y="1734733"/>
                <a:chExt cx="8425207" cy="1497407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323258" y="2708920"/>
                  <a:ext cx="842520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b"/>
                  <a:r>
                    <a:rPr lang="tr-TR" b="1" i="1" dirty="0" smtClean="0">
                      <a:solidFill>
                        <a:srgbClr val="FF0000"/>
                      </a:solidFill>
                    </a:rPr>
                    <a:t>* Mevcut </a:t>
                  </a:r>
                  <a:r>
                    <a:rPr lang="tr-TR" b="1" i="1" dirty="0">
                      <a:solidFill>
                        <a:srgbClr val="FF0000"/>
                      </a:solidFill>
                    </a:rPr>
                    <a:t>pozisyonlarında %100 çalışabilen, ancak farklı görevlere atanması durumunda performans düşüşü olabilecek çalışanlardır.</a:t>
                  </a:r>
                  <a:endParaRPr lang="tr-TR" b="1" i="1" dirty="0">
                    <a:solidFill>
                      <a:srgbClr val="FF0000"/>
                    </a:solidFill>
                    <a:latin typeface="Calibri"/>
                  </a:endParaRPr>
                </a:p>
              </p:txBody>
            </p:sp>
            <p:grpSp>
              <p:nvGrpSpPr>
                <p:cNvPr id="7" name="Group 27"/>
                <p:cNvGrpSpPr/>
                <p:nvPr/>
              </p:nvGrpSpPr>
              <p:grpSpPr>
                <a:xfrm>
                  <a:off x="323257" y="1734733"/>
                  <a:ext cx="8281191" cy="1100119"/>
                  <a:chOff x="343004" y="2242699"/>
                  <a:chExt cx="7563489" cy="1291781"/>
                </a:xfrm>
              </p:grpSpPr>
              <p:sp>
                <p:nvSpPr>
                  <p:cNvPr id="13" name="Can 12"/>
                  <p:cNvSpPr/>
                  <p:nvPr/>
                </p:nvSpPr>
                <p:spPr>
                  <a:xfrm rot="5400000">
                    <a:off x="2865226" y="-168721"/>
                    <a:ext cx="807520" cy="5630363"/>
                  </a:xfrm>
                  <a:prstGeom prst="can">
                    <a:avLst/>
                  </a:prstGeom>
                  <a:gradFill flip="none" rotWithShape="1">
                    <a:gsLst>
                      <a:gs pos="1000">
                        <a:srgbClr val="00FF00"/>
                      </a:gs>
                      <a:gs pos="25000">
                        <a:srgbClr val="00FF00"/>
                      </a:gs>
                      <a:gs pos="75000">
                        <a:srgbClr val="FFC000"/>
                      </a:gs>
                      <a:gs pos="50000">
                        <a:srgbClr val="FFFF00"/>
                      </a:gs>
                      <a:gs pos="100000">
                        <a:srgbClr val="FF0000"/>
                      </a:gs>
                      <a:gs pos="4000">
                        <a:srgbClr val="92D050"/>
                      </a:gs>
                      <a:gs pos="0">
                        <a:srgbClr val="00B050"/>
                      </a:gs>
                    </a:gsLst>
                    <a:lin ang="540000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19" name="Arc 18"/>
                  <p:cNvSpPr/>
                  <p:nvPr/>
                </p:nvSpPr>
                <p:spPr>
                  <a:xfrm>
                    <a:off x="1691678" y="2242700"/>
                    <a:ext cx="137308" cy="760894"/>
                  </a:xfrm>
                  <a:prstGeom prst="arc">
                    <a:avLst>
                      <a:gd name="adj1" fmla="val 5344106"/>
                      <a:gd name="adj2" fmla="val 16144556"/>
                    </a:avLst>
                  </a:prstGeom>
                  <a:ln>
                    <a:prstDash val="sysDash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30" name="Arc 29"/>
                  <p:cNvSpPr/>
                  <p:nvPr/>
                </p:nvSpPr>
                <p:spPr>
                  <a:xfrm>
                    <a:off x="3060902" y="2242699"/>
                    <a:ext cx="137308" cy="760894"/>
                  </a:xfrm>
                  <a:prstGeom prst="arc">
                    <a:avLst>
                      <a:gd name="adj1" fmla="val 5344106"/>
                      <a:gd name="adj2" fmla="val 16144556"/>
                    </a:avLst>
                  </a:prstGeom>
                  <a:ln>
                    <a:prstDash val="sysDash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31" name="Arc 30"/>
                  <p:cNvSpPr/>
                  <p:nvPr/>
                </p:nvSpPr>
                <p:spPr>
                  <a:xfrm>
                    <a:off x="4487411" y="2242699"/>
                    <a:ext cx="137308" cy="760894"/>
                  </a:xfrm>
                  <a:prstGeom prst="arc">
                    <a:avLst>
                      <a:gd name="adj1" fmla="val 5344106"/>
                      <a:gd name="adj2" fmla="val 16144556"/>
                    </a:avLst>
                  </a:prstGeom>
                  <a:ln>
                    <a:prstDash val="sysDash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32" name="Arc 31"/>
                  <p:cNvSpPr/>
                  <p:nvPr/>
                </p:nvSpPr>
                <p:spPr>
                  <a:xfrm>
                    <a:off x="5652120" y="2242699"/>
                    <a:ext cx="137308" cy="760894"/>
                  </a:xfrm>
                  <a:prstGeom prst="arc">
                    <a:avLst>
                      <a:gd name="adj1" fmla="val 5344106"/>
                      <a:gd name="adj2" fmla="val 16144556"/>
                    </a:avLst>
                  </a:prstGeom>
                  <a:ln>
                    <a:prstDash val="sysDash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37865" y="3113463"/>
                    <a:ext cx="495151" cy="39753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1600" b="1"/>
                    </a:lvl1pPr>
                  </a:lstStyle>
                  <a:p>
                    <a:r>
                      <a:rPr lang="tr-TR" dirty="0"/>
                      <a:t>%25</a:t>
                    </a:r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343004" y="3091874"/>
                    <a:ext cx="421654" cy="39753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tr-TR" sz="1600" b="1" dirty="0" smtClean="0"/>
                      <a:t>%0</a:t>
                    </a:r>
                    <a:endParaRPr lang="tr-TR" sz="1600" b="1" dirty="0"/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919174" y="3136943"/>
                    <a:ext cx="495151" cy="39753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1600" b="1"/>
                    </a:lvl1pPr>
                  </a:lstStyle>
                  <a:p>
                    <a:r>
                      <a:rPr lang="tr-TR" dirty="0"/>
                      <a:t>%50</a:t>
                    </a: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4267619" y="3103115"/>
                    <a:ext cx="495151" cy="39753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1600" b="1"/>
                    </a:lvl1pPr>
                  </a:lstStyle>
                  <a:p>
                    <a:r>
                      <a:rPr lang="tr-TR" dirty="0"/>
                      <a:t>%75</a:t>
                    </a: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5447325" y="3113464"/>
                    <a:ext cx="495151" cy="39753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1600" b="1"/>
                    </a:lvl1pPr>
                  </a:lstStyle>
                  <a:p>
                    <a:r>
                      <a:rPr lang="tr-TR" dirty="0"/>
                      <a:t>%95</a:t>
                    </a:r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6084169" y="3113464"/>
                    <a:ext cx="591840" cy="39753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1600" b="1"/>
                    </a:lvl1pPr>
                  </a:lstStyle>
                  <a:p>
                    <a:r>
                      <a:rPr lang="tr-TR" dirty="0"/>
                      <a:t>%100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686764" y="2447067"/>
                    <a:ext cx="717691" cy="433677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tr-TR" sz="1800" b="1" dirty="0" smtClean="0">
                        <a:solidFill>
                          <a:schemeClr val="bg1"/>
                        </a:solidFill>
                      </a:rPr>
                      <a:t>10 kişi</a:t>
                    </a:r>
                    <a:endParaRPr lang="tr-TR" sz="18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2138575" y="2444819"/>
                    <a:ext cx="610813" cy="433677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1800" b="1">
                        <a:solidFill>
                          <a:schemeClr val="lt1"/>
                        </a:solidFill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</a:defRPr>
                    </a:lvl9pPr>
                  </a:lstStyle>
                  <a:p>
                    <a:r>
                      <a:rPr lang="tr-TR" dirty="0">
                        <a:solidFill>
                          <a:schemeClr val="tx1"/>
                        </a:solidFill>
                      </a:rPr>
                      <a:t>4 </a:t>
                    </a:r>
                    <a:r>
                      <a:rPr lang="tr-TR" dirty="0" smtClean="0">
                        <a:solidFill>
                          <a:schemeClr val="tx1"/>
                        </a:solidFill>
                      </a:rPr>
                      <a:t>kişi</a:t>
                    </a:r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3539213" y="2456308"/>
                    <a:ext cx="610813" cy="433677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tr-TR" sz="1800" b="1" dirty="0" smtClean="0">
                        <a:solidFill>
                          <a:schemeClr val="tx1"/>
                        </a:solidFill>
                      </a:rPr>
                      <a:t>9 kişi</a:t>
                    </a:r>
                    <a:endParaRPr lang="tr-TR" sz="18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4716628" y="2438480"/>
                    <a:ext cx="717691" cy="433677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tr-TR" sz="1800" b="1" dirty="0" smtClean="0">
                        <a:solidFill>
                          <a:schemeClr val="tx1"/>
                        </a:solidFill>
                      </a:rPr>
                      <a:t>15 kişi</a:t>
                    </a:r>
                    <a:endParaRPr lang="tr-TR" sz="18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5999352" y="2456523"/>
                    <a:ext cx="986400" cy="433677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r>
                      <a:rPr lang="tr-TR" sz="1800" b="1" dirty="0" smtClean="0">
                        <a:solidFill>
                          <a:schemeClr val="tx1"/>
                        </a:solidFill>
                      </a:rPr>
                      <a:t>131 kişi </a:t>
                    </a:r>
                    <a:r>
                      <a:rPr lang="tr-TR" sz="1800" b="1" dirty="0" smtClean="0">
                        <a:solidFill>
                          <a:srgbClr val="FF0000"/>
                        </a:solidFill>
                      </a:rPr>
                      <a:t>*</a:t>
                    </a:r>
                    <a:endParaRPr lang="tr-TR" sz="18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6988948" y="2244659"/>
                    <a:ext cx="917545" cy="831214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tr-TR" sz="2000" b="1" dirty="0" smtClean="0"/>
                      <a:t>Toplam</a:t>
                    </a:r>
                  </a:p>
                  <a:p>
                    <a:pPr algn="ctr"/>
                    <a:r>
                      <a:rPr lang="tr-TR" sz="2000" b="1" dirty="0" smtClean="0"/>
                      <a:t>192 kişi</a:t>
                    </a:r>
                    <a:endParaRPr lang="tr-TR" sz="2000" b="1" dirty="0"/>
                  </a:p>
                </p:txBody>
              </p:sp>
            </p:grpSp>
          </p:grpSp>
          <p:sp>
            <p:nvSpPr>
              <p:cNvPr id="44" name="TextBox 43"/>
              <p:cNvSpPr txBox="1"/>
              <p:nvPr/>
            </p:nvSpPr>
            <p:spPr>
              <a:xfrm>
                <a:off x="323257" y="1239143"/>
                <a:ext cx="2906437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tr-TR" sz="2400" b="1" dirty="0" smtClean="0">
                    <a:solidFill>
                      <a:srgbClr val="3366FF"/>
                    </a:solidFill>
                  </a:rPr>
                  <a:t>Performans Seviyesi :</a:t>
                </a:r>
                <a:endParaRPr lang="tr-TR" sz="2400" b="1" dirty="0">
                  <a:solidFill>
                    <a:srgbClr val="3366FF"/>
                  </a:solidFill>
                </a:endParaRPr>
              </a:p>
            </p:txBody>
          </p:sp>
        </p:grpSp>
      </p:grpSp>
      <p:grpSp>
        <p:nvGrpSpPr>
          <p:cNvPr id="9" name="Group 9243"/>
          <p:cNvGrpSpPr/>
          <p:nvPr/>
        </p:nvGrpSpPr>
        <p:grpSpPr>
          <a:xfrm>
            <a:off x="300554" y="3429000"/>
            <a:ext cx="8556876" cy="3041190"/>
            <a:chOff x="300553" y="3304148"/>
            <a:chExt cx="8556876" cy="3041190"/>
          </a:xfrm>
        </p:grpSpPr>
        <p:sp>
          <p:nvSpPr>
            <p:cNvPr id="103" name="Rectangle 102"/>
            <p:cNvSpPr/>
            <p:nvPr/>
          </p:nvSpPr>
          <p:spPr>
            <a:xfrm>
              <a:off x="300553" y="3329594"/>
              <a:ext cx="8556876" cy="276370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0" name="Group 9238"/>
            <p:cNvGrpSpPr/>
            <p:nvPr/>
          </p:nvGrpSpPr>
          <p:grpSpPr>
            <a:xfrm>
              <a:off x="1829627" y="3304148"/>
              <a:ext cx="6990845" cy="3041190"/>
              <a:chOff x="1430944" y="3304148"/>
              <a:chExt cx="6990845" cy="304119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4114" y="3304148"/>
                <a:ext cx="2421330" cy="3041190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1430944" y="4798168"/>
                <a:ext cx="2520000" cy="575048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600" b="1" dirty="0" smtClean="0"/>
                  <a:t>1 - Bel Bölgesi:</a:t>
                </a:r>
              </a:p>
              <a:p>
                <a:pPr algn="ctr"/>
                <a:r>
                  <a:rPr lang="tr-TR" sz="1600" b="1" dirty="0" smtClean="0"/>
                  <a:t>72 Kişi / % 38 </a:t>
                </a:r>
                <a:endParaRPr lang="tr-TR" sz="1600" b="1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5868144" y="5374232"/>
                <a:ext cx="2520000" cy="575048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600" b="1" dirty="0" smtClean="0"/>
                  <a:t>2 – Ayak/Bacak Bölgesi:</a:t>
                </a:r>
              </a:p>
              <a:p>
                <a:pPr algn="ctr"/>
                <a:r>
                  <a:rPr lang="tr-TR" sz="1600" b="1" dirty="0" smtClean="0"/>
                  <a:t>29 Kişi / % 15 </a:t>
                </a:r>
                <a:endParaRPr lang="tr-TR" sz="1600" b="1" dirty="0"/>
              </a:p>
            </p:txBody>
          </p:sp>
          <p:cxnSp>
            <p:nvCxnSpPr>
              <p:cNvPr id="45" name="Straight Arrow Connector 44"/>
              <p:cNvCxnSpPr>
                <a:endCxn id="8" idx="3"/>
              </p:cNvCxnSpPr>
              <p:nvPr/>
            </p:nvCxnSpPr>
            <p:spPr>
              <a:xfrm flipH="1">
                <a:off x="3950944" y="4798168"/>
                <a:ext cx="712534" cy="287524"/>
              </a:xfrm>
              <a:prstGeom prst="straightConnector1">
                <a:avLst/>
              </a:prstGeom>
              <a:ln>
                <a:prstDash val="sysDash"/>
                <a:headEnd type="oval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endCxn id="14" idx="1"/>
              </p:cNvCxnSpPr>
              <p:nvPr/>
            </p:nvCxnSpPr>
            <p:spPr>
              <a:xfrm>
                <a:off x="4927648" y="5445224"/>
                <a:ext cx="940496" cy="216532"/>
              </a:xfrm>
              <a:prstGeom prst="straightConnector1">
                <a:avLst/>
              </a:prstGeom>
              <a:ln>
                <a:prstDash val="sysDash"/>
                <a:headEnd type="oval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Rounded Rectangle 53"/>
              <p:cNvSpPr/>
              <p:nvPr/>
            </p:nvSpPr>
            <p:spPr>
              <a:xfrm>
                <a:off x="5868144" y="4092378"/>
                <a:ext cx="2520000" cy="575048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600" b="1" dirty="0" smtClean="0"/>
                  <a:t>3 – El/Kol Bölgesi:</a:t>
                </a:r>
              </a:p>
              <a:p>
                <a:pPr algn="ctr"/>
                <a:r>
                  <a:rPr lang="tr-TR" sz="1600" b="1" dirty="0" smtClean="0"/>
                  <a:t>11 Kişi / % 6 </a:t>
                </a:r>
                <a:endParaRPr lang="tr-TR" sz="1600" b="1" dirty="0"/>
              </a:p>
            </p:txBody>
          </p:sp>
          <p:cxnSp>
            <p:nvCxnSpPr>
              <p:cNvPr id="55" name="Straight Arrow Connector 54"/>
              <p:cNvCxnSpPr>
                <a:endCxn id="54" idx="1"/>
              </p:cNvCxnSpPr>
              <p:nvPr/>
            </p:nvCxnSpPr>
            <p:spPr>
              <a:xfrm>
                <a:off x="5243730" y="4379902"/>
                <a:ext cx="624414" cy="0"/>
              </a:xfrm>
              <a:prstGeom prst="straightConnector1">
                <a:avLst/>
              </a:prstGeom>
              <a:ln>
                <a:prstDash val="sysDash"/>
                <a:headEnd type="oval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Rounded Rectangle 56"/>
              <p:cNvSpPr/>
              <p:nvPr/>
            </p:nvSpPr>
            <p:spPr>
              <a:xfrm>
                <a:off x="5868144" y="4738813"/>
                <a:ext cx="2520000" cy="57504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600" b="1" dirty="0" smtClean="0">
                    <a:solidFill>
                      <a:schemeClr val="tx1"/>
                    </a:solidFill>
                  </a:rPr>
                  <a:t>4 – Şeker Hastalığı:</a:t>
                </a:r>
              </a:p>
              <a:p>
                <a:pPr algn="ctr"/>
                <a:r>
                  <a:rPr lang="tr-TR" sz="1600" b="1" dirty="0" smtClean="0">
                    <a:solidFill>
                      <a:schemeClr val="tx1"/>
                    </a:solidFill>
                  </a:rPr>
                  <a:t>11 Kişi / % 6 </a:t>
                </a:r>
                <a:endParaRPr lang="tr-TR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1" name="Straight Arrow Connector 60"/>
              <p:cNvCxnSpPr>
                <a:endCxn id="57" idx="1"/>
              </p:cNvCxnSpPr>
              <p:nvPr/>
            </p:nvCxnSpPr>
            <p:spPr>
              <a:xfrm>
                <a:off x="4864779" y="4667426"/>
                <a:ext cx="1003365" cy="358911"/>
              </a:xfrm>
              <a:prstGeom prst="straightConnector1">
                <a:avLst/>
              </a:prstGeom>
              <a:ln>
                <a:prstDash val="sysDash"/>
                <a:headEnd type="oval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/>
              <p:cNvSpPr/>
              <p:nvPr/>
            </p:nvSpPr>
            <p:spPr>
              <a:xfrm>
                <a:off x="1432267" y="5445224"/>
                <a:ext cx="2520000" cy="57504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600" b="1" dirty="0" smtClean="0">
                    <a:solidFill>
                      <a:schemeClr val="tx1"/>
                    </a:solidFill>
                  </a:rPr>
                  <a:t>5 – Mide/Bağırsak Bölgesi:</a:t>
                </a:r>
              </a:p>
              <a:p>
                <a:pPr algn="ctr"/>
                <a:r>
                  <a:rPr lang="tr-TR" sz="1600" b="1" dirty="0" smtClean="0">
                    <a:solidFill>
                      <a:schemeClr val="tx1"/>
                    </a:solidFill>
                  </a:rPr>
                  <a:t>9 Kişi / % 5 </a:t>
                </a:r>
                <a:endParaRPr lang="tr-TR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5" name="Straight Arrow Connector 64"/>
              <p:cNvCxnSpPr>
                <a:endCxn id="64" idx="3"/>
              </p:cNvCxnSpPr>
              <p:nvPr/>
            </p:nvCxnSpPr>
            <p:spPr>
              <a:xfrm flipH="1">
                <a:off x="3952267" y="4824743"/>
                <a:ext cx="912512" cy="908005"/>
              </a:xfrm>
              <a:prstGeom prst="straightConnector1">
                <a:avLst/>
              </a:prstGeom>
              <a:ln>
                <a:prstDash val="sysDash"/>
                <a:headEnd type="oval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Rounded Rectangle 70"/>
              <p:cNvSpPr/>
              <p:nvPr/>
            </p:nvSpPr>
            <p:spPr>
              <a:xfrm>
                <a:off x="1432267" y="4176269"/>
                <a:ext cx="2520000" cy="57504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600" b="1" dirty="0" smtClean="0">
                    <a:solidFill>
                      <a:schemeClr val="tx1"/>
                    </a:solidFill>
                  </a:rPr>
                  <a:t>6 – Kalp Bölgesi:</a:t>
                </a:r>
              </a:p>
              <a:p>
                <a:pPr algn="ctr"/>
                <a:r>
                  <a:rPr lang="tr-TR" sz="1600" b="1" dirty="0">
                    <a:solidFill>
                      <a:schemeClr val="tx1"/>
                    </a:solidFill>
                  </a:rPr>
                  <a:t>8</a:t>
                </a:r>
                <a:r>
                  <a:rPr lang="tr-TR" sz="1600" b="1" dirty="0" smtClean="0">
                    <a:solidFill>
                      <a:schemeClr val="tx1"/>
                    </a:solidFill>
                  </a:rPr>
                  <a:t> Kişi / % 4 </a:t>
                </a:r>
                <a:endParaRPr lang="tr-TR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2" name="Straight Arrow Connector 71"/>
              <p:cNvCxnSpPr>
                <a:endCxn id="71" idx="3"/>
              </p:cNvCxnSpPr>
              <p:nvPr/>
            </p:nvCxnSpPr>
            <p:spPr>
              <a:xfrm flipH="1">
                <a:off x="3952267" y="4463793"/>
                <a:ext cx="912512" cy="0"/>
              </a:xfrm>
              <a:prstGeom prst="straightConnector1">
                <a:avLst/>
              </a:prstGeom>
              <a:ln>
                <a:prstDash val="sysDash"/>
                <a:headEnd type="oval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6" name="Rounded Rectangle 75"/>
              <p:cNvSpPr/>
              <p:nvPr/>
            </p:nvSpPr>
            <p:spPr>
              <a:xfrm>
                <a:off x="1432267" y="3503736"/>
                <a:ext cx="2520000" cy="5750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600" b="1" dirty="0" smtClean="0">
                    <a:solidFill>
                      <a:schemeClr val="tx1"/>
                    </a:solidFill>
                  </a:rPr>
                  <a:t>7 – Göz Bölgesi:</a:t>
                </a:r>
              </a:p>
              <a:p>
                <a:pPr algn="ctr"/>
                <a:r>
                  <a:rPr lang="tr-TR" sz="1600" b="1" dirty="0" smtClean="0">
                    <a:solidFill>
                      <a:schemeClr val="tx1"/>
                    </a:solidFill>
                  </a:rPr>
                  <a:t>7 Kişi / % 4 </a:t>
                </a:r>
                <a:endParaRPr lang="tr-TR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7" name="Straight Arrow Connector 76"/>
              <p:cNvCxnSpPr>
                <a:endCxn id="76" idx="3"/>
              </p:cNvCxnSpPr>
              <p:nvPr/>
            </p:nvCxnSpPr>
            <p:spPr>
              <a:xfrm flipH="1">
                <a:off x="3952267" y="3700978"/>
                <a:ext cx="912512" cy="90282"/>
              </a:xfrm>
              <a:prstGeom prst="straightConnector1">
                <a:avLst/>
              </a:prstGeom>
              <a:ln>
                <a:prstDash val="sysDash"/>
                <a:headEnd type="oval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1" name="Rounded Rectangle 80"/>
              <p:cNvSpPr/>
              <p:nvPr/>
            </p:nvSpPr>
            <p:spPr>
              <a:xfrm>
                <a:off x="5901789" y="3413454"/>
                <a:ext cx="2520000" cy="5750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600" b="1" dirty="0" smtClean="0">
                    <a:solidFill>
                      <a:schemeClr val="tx1"/>
                    </a:solidFill>
                  </a:rPr>
                  <a:t>8 – Boyun Bölgesi:</a:t>
                </a:r>
              </a:p>
              <a:p>
                <a:pPr algn="ctr"/>
                <a:r>
                  <a:rPr lang="tr-TR" sz="1600" b="1" dirty="0" smtClean="0">
                    <a:solidFill>
                      <a:schemeClr val="tx1"/>
                    </a:solidFill>
                  </a:rPr>
                  <a:t>6 Kişi / % 3 </a:t>
                </a:r>
                <a:endParaRPr lang="tr-TR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2" name="Straight Arrow Connector 81"/>
              <p:cNvCxnSpPr>
                <a:endCxn id="81" idx="1"/>
              </p:cNvCxnSpPr>
              <p:nvPr/>
            </p:nvCxnSpPr>
            <p:spPr>
              <a:xfrm flipV="1">
                <a:off x="4864779" y="3700978"/>
                <a:ext cx="1037010" cy="475291"/>
              </a:xfrm>
              <a:prstGeom prst="straightConnector1">
                <a:avLst/>
              </a:prstGeom>
              <a:ln>
                <a:prstDash val="sysDash"/>
                <a:headEnd type="oval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8" name="TextBox 97"/>
            <p:cNvSpPr txBox="1"/>
            <p:nvPr/>
          </p:nvSpPr>
          <p:spPr>
            <a:xfrm>
              <a:off x="367773" y="3329594"/>
              <a:ext cx="1579311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tr-TR" sz="2400" b="1" dirty="0" smtClean="0">
                  <a:solidFill>
                    <a:srgbClr val="3366FF"/>
                  </a:solidFill>
                </a:rPr>
                <a:t>Bölgeler:</a:t>
              </a:r>
              <a:endParaRPr lang="tr-TR" sz="2400" b="1" dirty="0">
                <a:solidFill>
                  <a:srgbClr val="3366FF"/>
                </a:solidFill>
              </a:endParaRPr>
            </a:p>
          </p:txBody>
        </p:sp>
      </p:grpSp>
      <p:sp>
        <p:nvSpPr>
          <p:cNvPr id="50" name="Titolo 24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6570000" cy="684000"/>
          </a:xfr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tr-TR" sz="3400" b="1" dirty="0" smtClean="0">
                <a:latin typeface="Arial" pitchFamily="34" charset="0"/>
                <a:cs typeface="Arial" pitchFamily="34" charset="0"/>
              </a:rPr>
              <a:t> Neler Yapıldı?</a:t>
            </a:r>
            <a:endParaRPr sz="3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itolo 24"/>
          <p:cNvSpPr txBox="1">
            <a:spLocks/>
          </p:cNvSpPr>
          <p:nvPr/>
        </p:nvSpPr>
        <p:spPr bwMode="auto">
          <a:xfrm>
            <a:off x="300554" y="1118526"/>
            <a:ext cx="8569469" cy="419100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0" lang="it-IT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1B2959"/>
                </a:solidFill>
                <a:effectLst/>
                <a:uLnTx/>
                <a:uFillTx/>
                <a:latin typeface="Helvetica"/>
                <a:ea typeface="ヒラギノ角ゴ Pro W3" charset="-128"/>
                <a:cs typeface="Helvetica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tr-TR" sz="2400" b="1" i="1" dirty="0" smtClean="0">
                <a:latin typeface="Helvetica" pitchFamily="34" charset="0"/>
                <a:cs typeface="Helvetica" pitchFamily="34" charset="0"/>
              </a:rPr>
              <a:t>Sağlık sorunu </a:t>
            </a:r>
            <a:r>
              <a:rPr lang="tr-TR" sz="2400" b="1" i="1" dirty="0">
                <a:latin typeface="Helvetica" pitchFamily="34" charset="0"/>
                <a:cs typeface="Helvetica" pitchFamily="34" charset="0"/>
              </a:rPr>
              <a:t>o</a:t>
            </a:r>
            <a:r>
              <a:rPr lang="tr-TR" sz="2400" b="1" i="1" dirty="0" smtClean="0">
                <a:latin typeface="Helvetica" pitchFamily="34" charset="0"/>
                <a:cs typeface="Helvetica" pitchFamily="34" charset="0"/>
              </a:rPr>
              <a:t>lan </a:t>
            </a:r>
            <a:r>
              <a:rPr lang="tr-TR" sz="2400" b="1" i="1" dirty="0">
                <a:latin typeface="Helvetica" pitchFamily="34" charset="0"/>
                <a:cs typeface="Helvetica" pitchFamily="34" charset="0"/>
              </a:rPr>
              <a:t>ç</a:t>
            </a:r>
            <a:r>
              <a:rPr lang="tr-TR" sz="2400" b="1" i="1" dirty="0" smtClean="0">
                <a:latin typeface="Helvetica" pitchFamily="34" charset="0"/>
                <a:cs typeface="Helvetica" pitchFamily="34" charset="0"/>
              </a:rPr>
              <a:t>alışanlarımız </a:t>
            </a:r>
            <a:r>
              <a:rPr lang="tr-TR" sz="2400" b="1" i="1" dirty="0">
                <a:latin typeface="Helvetica" pitchFamily="34" charset="0"/>
                <a:cs typeface="Helvetica" pitchFamily="34" charset="0"/>
              </a:rPr>
              <a:t>t</a:t>
            </a:r>
            <a:r>
              <a:rPr lang="tr-TR" sz="2400" b="1" i="1" dirty="0" smtClean="0">
                <a:latin typeface="Helvetica" pitchFamily="34" charset="0"/>
                <a:cs typeface="Helvetica" pitchFamily="34" charset="0"/>
              </a:rPr>
              <a:t>espiti yapıldı</a:t>
            </a:r>
            <a:endParaRPr lang="tr-TR" sz="2400" b="1" i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3888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C44CD-3B47-404A-A6EF-9FFA356090F6}" type="slidenum">
              <a:rPr lang="it-IT" smtClean="0"/>
              <a:pPr>
                <a:defRPr/>
              </a:pPr>
              <a:t>62</a:t>
            </a:fld>
            <a:endParaRPr lang="it-IT" dirty="0">
              <a:latin typeface="Frutiger 55 Roman" pitchFamily="1" charset="0"/>
            </a:endParaRPr>
          </a:p>
        </p:txBody>
      </p:sp>
      <p:sp>
        <p:nvSpPr>
          <p:cNvPr id="50" name="Titolo 24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6570000" cy="684000"/>
          </a:xfr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tr-TR" sz="3400" b="1" dirty="0" smtClean="0">
                <a:latin typeface="Arial" pitchFamily="34" charset="0"/>
                <a:cs typeface="Arial" pitchFamily="34" charset="0"/>
              </a:rPr>
              <a:t> Neler Yapıldı?</a:t>
            </a:r>
            <a:endParaRPr sz="3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159194490"/>
              </p:ext>
            </p:extLst>
          </p:nvPr>
        </p:nvGraphicFramePr>
        <p:xfrm>
          <a:off x="323528" y="1196752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323629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C44CD-3B47-404A-A6EF-9FFA356090F6}" type="slidenum">
              <a:rPr lang="it-IT" smtClean="0"/>
              <a:pPr>
                <a:defRPr/>
              </a:pPr>
              <a:t>63</a:t>
            </a:fld>
            <a:endParaRPr lang="it-IT" dirty="0">
              <a:latin typeface="Frutiger 55 Roman" pitchFamily="1" charset="0"/>
            </a:endParaRPr>
          </a:p>
        </p:txBody>
      </p:sp>
      <p:sp>
        <p:nvSpPr>
          <p:cNvPr id="50" name="Titolo 24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6570000" cy="684000"/>
          </a:xfr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tr-TR" sz="3400" b="1" dirty="0" smtClean="0">
                <a:latin typeface="Arial" pitchFamily="34" charset="0"/>
                <a:cs typeface="Arial" pitchFamily="34" charset="0"/>
              </a:rPr>
              <a:t> Gelecek Projesi</a:t>
            </a:r>
            <a:endParaRPr sz="3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584" y="1052736"/>
            <a:ext cx="85689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Sağlık Sorunu olan çalışanları uygun bir istasyona atanmasını sağlayacak sistemin kurulması</a:t>
            </a:r>
            <a:endParaRPr lang="tr-TR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18"/>
          <p:cNvGrpSpPr/>
          <p:nvPr/>
        </p:nvGrpSpPr>
        <p:grpSpPr>
          <a:xfrm>
            <a:off x="282584" y="1916832"/>
            <a:ext cx="3281304" cy="4104456"/>
            <a:chOff x="282584" y="1916832"/>
            <a:chExt cx="3281304" cy="4104456"/>
          </a:xfrm>
        </p:grpSpPr>
        <p:sp>
          <p:nvSpPr>
            <p:cNvPr id="5" name="Rectangle 4"/>
            <p:cNvSpPr/>
            <p:nvPr/>
          </p:nvSpPr>
          <p:spPr>
            <a:xfrm>
              <a:off x="282584" y="1916832"/>
              <a:ext cx="3281304" cy="41044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r-TR" sz="2200" b="1" i="1" u="sng" dirty="0" smtClean="0">
                  <a:solidFill>
                    <a:srgbClr val="3366FF"/>
                  </a:solidFill>
                </a:rPr>
                <a:t>Girdiler</a:t>
              </a:r>
              <a:endParaRPr lang="tr-TR" sz="2200" b="1" i="1" u="sng" dirty="0">
                <a:solidFill>
                  <a:srgbClr val="3366FF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67544" y="2515308"/>
              <a:ext cx="540000" cy="540000"/>
            </a:xfrm>
            <a:prstGeom prst="roundRect">
              <a:avLst>
                <a:gd name="adj" fmla="val 10000"/>
              </a:avLst>
            </a:prstGeom>
            <a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t="-17000" b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" name="Flowchart: Alternate Process 2"/>
            <p:cNvSpPr/>
            <p:nvPr/>
          </p:nvSpPr>
          <p:spPr>
            <a:xfrm>
              <a:off x="1097121" y="2515308"/>
              <a:ext cx="1980000" cy="54000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tr-TR" sz="1600" dirty="0"/>
                <a:t>Ergonomi Analizleri</a:t>
              </a:r>
              <a:endParaRPr lang="it-IT" sz="16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67540" y="3177032"/>
              <a:ext cx="540000" cy="540000"/>
            </a:xfrm>
            <a:prstGeom prst="roundRect">
              <a:avLst>
                <a:gd name="adj" fmla="val 10000"/>
              </a:avLst>
            </a:prstGeom>
            <a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t="-30000" b="-3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lowchart: Alternate Process 12"/>
            <p:cNvSpPr/>
            <p:nvPr/>
          </p:nvSpPr>
          <p:spPr>
            <a:xfrm>
              <a:off x="1097121" y="3177032"/>
              <a:ext cx="1980000" cy="54000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tr-TR" sz="1600" dirty="0"/>
                <a:t>İstasyon ve Operasyon Bilgileri</a:t>
              </a:r>
            </a:p>
          </p:txBody>
        </p:sp>
        <p:sp>
          <p:nvSpPr>
            <p:cNvPr id="14" name="Flowchart: Alternate Process 13"/>
            <p:cNvSpPr/>
            <p:nvPr/>
          </p:nvSpPr>
          <p:spPr>
            <a:xfrm>
              <a:off x="1097121" y="3861048"/>
              <a:ext cx="1980000" cy="54000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tr-TR" sz="1600" dirty="0"/>
                <a:t>Çalışanların Sağlık Durum Bilgileri</a:t>
              </a:r>
            </a:p>
          </p:txBody>
        </p:sp>
        <p:sp>
          <p:nvSpPr>
            <p:cNvPr id="15" name="Flowchart: Alternate Process 14"/>
            <p:cNvSpPr/>
            <p:nvPr/>
          </p:nvSpPr>
          <p:spPr>
            <a:xfrm>
              <a:off x="1097121" y="4509120"/>
              <a:ext cx="1980000" cy="54000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tr-TR" sz="1600" dirty="0"/>
                <a:t>Risk Analizleri</a:t>
              </a:r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1097121" y="5157192"/>
              <a:ext cx="1980000" cy="54000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tr-TR" sz="1600" dirty="0"/>
                <a:t>Yetenek Matrisleri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67544" y="4512769"/>
              <a:ext cx="540000" cy="540000"/>
            </a:xfrm>
            <a:prstGeom prst="roundRect">
              <a:avLst>
                <a:gd name="adj" fmla="val 10000"/>
              </a:avLst>
            </a:prstGeom>
            <a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17"/>
            <p:cNvSpPr/>
            <p:nvPr/>
          </p:nvSpPr>
          <p:spPr>
            <a:xfrm>
              <a:off x="467540" y="5160841"/>
              <a:ext cx="540000" cy="540000"/>
            </a:xfrm>
            <a:prstGeom prst="roundRect">
              <a:avLst>
                <a:gd name="adj" fmla="val 10000"/>
              </a:avLst>
            </a:prstGeom>
            <a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l="-7000" r="-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1" name="Picture 10" descr="Screen Clippin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184" t="5502"/>
            <a:stretch/>
          </p:blipFill>
          <p:spPr>
            <a:xfrm>
              <a:off x="467540" y="3861048"/>
              <a:ext cx="594405" cy="540000"/>
            </a:xfrm>
            <a:prstGeom prst="rect">
              <a:avLst/>
            </a:prstGeom>
          </p:spPr>
        </p:pic>
      </p:grpSp>
      <p:grpSp>
        <p:nvGrpSpPr>
          <p:cNvPr id="8" name="Group 22"/>
          <p:cNvGrpSpPr/>
          <p:nvPr/>
        </p:nvGrpSpPr>
        <p:grpSpPr>
          <a:xfrm>
            <a:off x="3419872" y="1916832"/>
            <a:ext cx="2088233" cy="4104456"/>
            <a:chOff x="3419872" y="1916832"/>
            <a:chExt cx="2088233" cy="4104456"/>
          </a:xfrm>
        </p:grpSpPr>
        <p:sp>
          <p:nvSpPr>
            <p:cNvPr id="25" name="Rectangle 24"/>
            <p:cNvSpPr/>
            <p:nvPr/>
          </p:nvSpPr>
          <p:spPr>
            <a:xfrm>
              <a:off x="3622577" y="1916832"/>
              <a:ext cx="1885528" cy="4104456"/>
            </a:xfrm>
            <a:prstGeom prst="rect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tr-TR" sz="2200" b="1" i="1" u="sng" dirty="0" smtClean="0">
                  <a:solidFill>
                    <a:srgbClr val="3366FF"/>
                  </a:solidFill>
                </a:rPr>
                <a:t>İşlem</a:t>
              </a:r>
            </a:p>
          </p:txBody>
        </p:sp>
        <p:grpSp>
          <p:nvGrpSpPr>
            <p:cNvPr id="9" name="Group 21"/>
            <p:cNvGrpSpPr/>
            <p:nvPr/>
          </p:nvGrpSpPr>
          <p:grpSpPr>
            <a:xfrm>
              <a:off x="3419872" y="3447032"/>
              <a:ext cx="1908191" cy="1116103"/>
              <a:chOff x="3419872" y="3447032"/>
              <a:chExt cx="1908191" cy="1116103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1960" y="3447032"/>
                <a:ext cx="1116103" cy="1116103"/>
              </a:xfrm>
              <a:prstGeom prst="rect">
                <a:avLst/>
              </a:prstGeom>
            </p:spPr>
          </p:pic>
          <p:sp>
            <p:nvSpPr>
              <p:cNvPr id="21" name="Right Arrow 20"/>
              <p:cNvSpPr/>
              <p:nvPr/>
            </p:nvSpPr>
            <p:spPr>
              <a:xfrm>
                <a:off x="3419872" y="3762767"/>
                <a:ext cx="648072" cy="484632"/>
              </a:xfrm>
              <a:prstGeom prst="rightArrow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grpSp>
        <p:nvGrpSpPr>
          <p:cNvPr id="10" name="Group 26"/>
          <p:cNvGrpSpPr/>
          <p:nvPr/>
        </p:nvGrpSpPr>
        <p:grpSpPr>
          <a:xfrm>
            <a:off x="5328063" y="1916832"/>
            <a:ext cx="3523473" cy="4104456"/>
            <a:chOff x="5328063" y="1916832"/>
            <a:chExt cx="3523473" cy="4104456"/>
          </a:xfrm>
        </p:grpSpPr>
        <p:sp>
          <p:nvSpPr>
            <p:cNvPr id="26" name="Rectangle 25"/>
            <p:cNvSpPr/>
            <p:nvPr/>
          </p:nvSpPr>
          <p:spPr>
            <a:xfrm>
              <a:off x="5566792" y="1916832"/>
              <a:ext cx="3284744" cy="4104456"/>
            </a:xfrm>
            <a:prstGeom prst="rect">
              <a:avLst/>
            </a:prstGeom>
            <a:ln>
              <a:prstDash val="dash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tr-TR" sz="2200" b="1" i="1" u="sng" dirty="0" smtClean="0">
                  <a:solidFill>
                    <a:srgbClr val="3366FF"/>
                  </a:solidFill>
                </a:rPr>
                <a:t>Çıktı</a:t>
              </a:r>
            </a:p>
            <a:p>
              <a:pPr algn="ctr"/>
              <a:endParaRPr lang="tr-TR" sz="1800" b="1" i="1" dirty="0">
                <a:solidFill>
                  <a:srgbClr val="3366FF"/>
                </a:solidFill>
              </a:endParaRPr>
            </a:p>
            <a:p>
              <a:pPr algn="ctr"/>
              <a:endParaRPr lang="tr-TR" sz="1800" b="1" i="1" dirty="0" smtClean="0">
                <a:solidFill>
                  <a:srgbClr val="3366FF"/>
                </a:solidFill>
              </a:endParaRPr>
            </a:p>
            <a:p>
              <a:pPr algn="ctr"/>
              <a:endParaRPr lang="tr-TR" sz="1800" b="1" i="1" dirty="0">
                <a:solidFill>
                  <a:srgbClr val="3366FF"/>
                </a:solidFill>
              </a:endParaRPr>
            </a:p>
            <a:p>
              <a:pPr algn="ctr"/>
              <a:endParaRPr lang="tr-TR" sz="1800" b="1" i="1" dirty="0" smtClean="0">
                <a:solidFill>
                  <a:srgbClr val="3366FF"/>
                </a:solidFill>
              </a:endParaRPr>
            </a:p>
            <a:p>
              <a:pPr algn="ctr"/>
              <a:endParaRPr lang="tr-TR" sz="1800" b="1" i="1" dirty="0">
                <a:solidFill>
                  <a:srgbClr val="3366FF"/>
                </a:solidFill>
              </a:endParaRPr>
            </a:p>
            <a:p>
              <a:pPr algn="ctr"/>
              <a:endParaRPr lang="tr-TR" sz="1800" b="1" i="1" dirty="0" smtClean="0">
                <a:solidFill>
                  <a:srgbClr val="3366FF"/>
                </a:solidFill>
              </a:endParaRPr>
            </a:p>
            <a:p>
              <a:pPr algn="ctr"/>
              <a:endParaRPr lang="tr-TR" sz="1800" b="1" i="1" dirty="0">
                <a:solidFill>
                  <a:srgbClr val="3366FF"/>
                </a:solidFill>
              </a:endParaRPr>
            </a:p>
            <a:p>
              <a:pPr algn="ctr"/>
              <a:endParaRPr lang="tr-TR" sz="1800" b="1" i="1" dirty="0" smtClean="0">
                <a:solidFill>
                  <a:srgbClr val="3366FF"/>
                </a:solidFill>
              </a:endParaRPr>
            </a:p>
            <a:p>
              <a:pPr algn="ctr"/>
              <a:endParaRPr lang="tr-TR" sz="1800" b="1" i="1" dirty="0">
                <a:solidFill>
                  <a:srgbClr val="3366FF"/>
                </a:solidFill>
              </a:endParaRPr>
            </a:p>
            <a:p>
              <a:pPr algn="ctr"/>
              <a:endParaRPr lang="tr-TR" sz="1800" b="1" i="1" dirty="0" smtClean="0">
                <a:solidFill>
                  <a:srgbClr val="3366FF"/>
                </a:solidFill>
              </a:endParaRPr>
            </a:p>
            <a:p>
              <a:pPr algn="ctr"/>
              <a:r>
                <a:rPr lang="tr-TR" sz="1800" b="1" i="1" dirty="0" smtClean="0">
                  <a:solidFill>
                    <a:srgbClr val="FF0000"/>
                  </a:solidFill>
                </a:rPr>
                <a:t>Sağlık sorununa uygun çalışma alanlarının matrisi çıktı olarak almak ve atama yapmak</a:t>
              </a:r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144" t="35012" r="38541" b="28303"/>
            <a:stretch/>
          </p:blipFill>
          <p:spPr bwMode="auto">
            <a:xfrm>
              <a:off x="6084168" y="2423106"/>
              <a:ext cx="2565952" cy="204785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ight Arrow 27"/>
            <p:cNvSpPr/>
            <p:nvPr/>
          </p:nvSpPr>
          <p:spPr>
            <a:xfrm>
              <a:off x="5328063" y="3726744"/>
              <a:ext cx="648072" cy="484632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="" xmlns:p14="http://schemas.microsoft.com/office/powerpoint/2010/main" val="39830691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C44CD-3B47-404A-A6EF-9FFA356090F6}" type="slidenum">
              <a:rPr lang="it-IT" smtClean="0"/>
              <a:pPr>
                <a:defRPr/>
              </a:pPr>
              <a:t>64</a:t>
            </a:fld>
            <a:endParaRPr lang="it-IT" dirty="0">
              <a:latin typeface="Frutiger 55 Roman" pitchFamily="1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39"/>
          <a:stretch/>
        </p:blipFill>
        <p:spPr bwMode="auto">
          <a:xfrm>
            <a:off x="142844" y="571480"/>
            <a:ext cx="9001156" cy="628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C44CD-3B47-404A-A6EF-9FFA356090F6}" type="slidenum">
              <a:rPr lang="it-IT" smtClean="0"/>
              <a:pPr>
                <a:defRPr/>
              </a:pPr>
              <a:t>65</a:t>
            </a:fld>
            <a:endParaRPr lang="it-IT" dirty="0">
              <a:latin typeface="Frutiger 55 Roman" pitchFamily="1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3717032"/>
            <a:ext cx="835292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r-TR" sz="36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3600" dirty="0" smtClean="0">
                <a:latin typeface="Arial" pitchFamily="34" charset="0"/>
                <a:cs typeface="Arial" pitchFamily="34" charset="0"/>
              </a:rPr>
              <a:t>İş ve işçi uyumu ile ilgili yaptığımız faaliyetlerin </a:t>
            </a:r>
            <a:r>
              <a:rPr lang="tr-T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TÜRKİYE’ DE BİR İLK </a:t>
            </a:r>
            <a:r>
              <a:rPr lang="tr-TR" sz="3600" dirty="0" smtClean="0">
                <a:latin typeface="Arial" pitchFamily="34" charset="0"/>
                <a:cs typeface="Arial" pitchFamily="34" charset="0"/>
              </a:rPr>
              <a:t>olduğunu gördük.</a:t>
            </a:r>
            <a:endParaRPr lang="tr-T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olo 24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6570000" cy="684000"/>
          </a:xfr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tr-TR" sz="3400" b="1" dirty="0" smtClean="0">
                <a:latin typeface="Arial" pitchFamily="34" charset="0"/>
                <a:cs typeface="Arial" pitchFamily="34" charset="0"/>
              </a:rPr>
              <a:t> Benchmarking</a:t>
            </a:r>
            <a:endParaRPr sz="3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000" b="97000" l="1000" r="97667">
                        <a14:foregroundMark x1="44333" y1="37333" x2="44333" y2="37333"/>
                        <a14:foregroundMark x1="36000" y1="46333" x2="36000" y2="46333"/>
                        <a14:foregroundMark x1="49333" y1="38333" x2="49333" y2="38333"/>
                        <a14:foregroundMark x1="54667" y1="35667" x2="54667" y2="35667"/>
                        <a14:foregroundMark x1="58333" y1="42667" x2="58333" y2="42667"/>
                        <a14:foregroundMark x1="49333" y1="35667" x2="49333" y2="35667"/>
                        <a14:foregroundMark x1="67667" y1="67667" x2="67667" y2="67667"/>
                        <a14:foregroundMark x1="58000" y1="67333" x2="58000" y2="67333"/>
                        <a14:foregroundMark x1="69333" y1="52667" x2="69333" y2="52667"/>
                        <a14:foregroundMark x1="59333" y1="57667" x2="59333" y2="57667"/>
                        <a14:foregroundMark x1="60333" y1="69667" x2="60333" y2="69667"/>
                        <a14:foregroundMark x1="90333" y1="63333" x2="90333" y2="63333"/>
                        <a14:foregroundMark x1="89000" y1="58000" x2="89000" y2="58000"/>
                        <a14:foregroundMark x1="56333" y1="71333" x2="56333" y2="71333"/>
                        <a14:foregroundMark x1="58000" y1="63000" x2="58000" y2="63000"/>
                        <a14:foregroundMark x1="62667" y1="55667" x2="62667" y2="55667"/>
                        <a14:foregroundMark x1="36667" y1="84333" x2="36667" y2="84333"/>
                        <a14:foregroundMark x1="42000" y1="80000" x2="42000" y2="80000"/>
                        <a14:foregroundMark x1="19667" y1="81000" x2="19667" y2="81000"/>
                        <a14:foregroundMark x1="25000" y1="88667" x2="25000" y2="88667"/>
                        <a14:foregroundMark x1="32667" y1="88333" x2="32667" y2="88333"/>
                        <a14:foregroundMark x1="28000" y1="87333" x2="28000" y2="87333"/>
                        <a14:foregroundMark x1="28333" y1="91000" x2="28333" y2="91000"/>
                        <a14:foregroundMark x1="25000" y1="92667" x2="25000" y2="92667"/>
                        <a14:foregroundMark x1="22000" y1="93000" x2="22000" y2="93000"/>
                        <a14:foregroundMark x1="61333" y1="89667" x2="61333" y2="89667"/>
                        <a14:foregroundMark x1="58333" y1="85333" x2="58333" y2="85333"/>
                        <a14:foregroundMark x1="89000" y1="90333" x2="89000" y2="90333"/>
                        <a14:foregroundMark x1="90000" y1="86667" x2="90000" y2="86667"/>
                        <a14:foregroundMark x1="91333" y1="85333" x2="91333" y2="85333"/>
                        <a14:foregroundMark x1="81333" y1="75667" x2="81333" y2="7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4664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9374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46238" y="1143000"/>
            <a:ext cx="749776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Teşekkürler…</a:t>
            </a:r>
            <a:endParaRPr lang="tr-T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2428875"/>
            <a:ext cx="3614737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876925"/>
            <a:ext cx="78581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5 Metin kutusu"/>
          <p:cNvSpPr txBox="1">
            <a:spLocks noChangeArrowheads="1"/>
          </p:cNvSpPr>
          <p:nvPr/>
        </p:nvSpPr>
        <p:spPr bwMode="auto">
          <a:xfrm>
            <a:off x="1643063" y="5500688"/>
            <a:ext cx="2705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Gill Sans MT" pitchFamily="34" charset="0"/>
              </a:rPr>
              <a:t>İletişim:</a:t>
            </a:r>
          </a:p>
          <a:p>
            <a:r>
              <a:rPr lang="tr-TR">
                <a:latin typeface="Gill Sans MT" pitchFamily="34" charset="0"/>
              </a:rPr>
              <a:t>ttb@ttb.org.tr </a:t>
            </a:r>
          </a:p>
          <a:p>
            <a:r>
              <a:rPr lang="tr-TR">
                <a:latin typeface="Gill Sans MT" pitchFamily="34" charset="0"/>
              </a:rPr>
              <a:t>mustafaguler2@gmail.com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Hekimler …</a:t>
            </a:r>
            <a:endParaRPr lang="tr-TR" dirty="0"/>
          </a:p>
        </p:txBody>
      </p:sp>
      <p:sp>
        <p:nvSpPr>
          <p:cNvPr id="7" name="6 İçerik Yer Tutucusu"/>
          <p:cNvSpPr>
            <a:spLocks noGrp="1"/>
          </p:cNvSpPr>
          <p:nvPr>
            <p:ph sz="half" idx="1"/>
          </p:nvPr>
        </p:nvSpPr>
        <p:spPr>
          <a:xfrm>
            <a:off x="611560" y="2276872"/>
            <a:ext cx="4038600" cy="3994459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3200" dirty="0" smtClean="0"/>
              <a:t>Rekabet ortamı</a:t>
            </a:r>
          </a:p>
          <a:p>
            <a:endParaRPr lang="tr-TR" sz="3200" dirty="0" smtClean="0"/>
          </a:p>
          <a:p>
            <a:r>
              <a:rPr lang="tr-TR" sz="3200" dirty="0" smtClean="0"/>
              <a:t>Mesleki özerkliğin kaybı</a:t>
            </a:r>
          </a:p>
          <a:p>
            <a:endParaRPr lang="tr-TR" sz="3200" dirty="0" smtClean="0"/>
          </a:p>
          <a:p>
            <a:endParaRPr lang="tr-TR" sz="3200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0" name="Picture 4" descr="https://encrypted-tbn2.gstatic.com/images?q=tbn:ANd9GcTT-qRrANiyb9JD1zC5UDAFs2cIZHAxc2yOO4V8pUjaq4YaX0x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356992"/>
            <a:ext cx="2200275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Win7\Downloads\50 TL_lik OSG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7858180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772400" cy="1470025"/>
          </a:xfrm>
        </p:spPr>
        <p:txBody>
          <a:bodyPr>
            <a:normAutofit/>
          </a:bodyPr>
          <a:lstStyle/>
          <a:p>
            <a:r>
              <a:rPr lang="tr-TR" sz="8000" dirty="0" smtClean="0"/>
              <a:t>Başka ne oldu?</a:t>
            </a:r>
            <a:endParaRPr lang="tr-TR" sz="80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42976" y="3214686"/>
            <a:ext cx="6400800" cy="1752600"/>
          </a:xfrm>
        </p:spPr>
        <p:txBody>
          <a:bodyPr>
            <a:normAutofit/>
          </a:bodyPr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Aslında iyi bir şeyde oldu?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6" descr="fabr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429132"/>
            <a:ext cx="248285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2483</Words>
  <Application>Microsoft Office PowerPoint</Application>
  <PresentationFormat>Ekran Gösterisi (4:3)</PresentationFormat>
  <Paragraphs>599</Paragraphs>
  <Slides>66</Slides>
  <Notes>6</Notes>
  <HiddenSlides>4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66</vt:i4>
      </vt:variant>
    </vt:vector>
  </HeadingPairs>
  <TitlesOfParts>
    <vt:vector size="67" baseType="lpstr">
      <vt:lpstr>Ofis Teması</vt:lpstr>
      <vt:lpstr>İşyeri Hekimlerinin  Meslek Hastalıklarının  Tanı ve Tedavisindeki Rolü  Dr. Bülent Aslanhan  12 Eylül/ Bursa/ TTD</vt:lpstr>
      <vt:lpstr>Şöyle başlasak çok mu kolaycılık olur?</vt:lpstr>
      <vt:lpstr>İYH NEDEN YOK?</vt:lpstr>
      <vt:lpstr>İşyeri hekimliğinde 2003 sonrası </vt:lpstr>
      <vt:lpstr>Mevcut durum</vt:lpstr>
      <vt:lpstr> OSGB’DE BEKLENEN YAKLAŞIMLAR VE İŞYERİ HEKİMİNE ETKİLERİ </vt:lpstr>
      <vt:lpstr>Hekimler …</vt:lpstr>
      <vt:lpstr>Slayt 8</vt:lpstr>
      <vt:lpstr>Başka ne oldu?</vt:lpstr>
      <vt:lpstr>Hizmet sunumundaki değişim </vt:lpstr>
      <vt:lpstr>Güvenlik ve Sağlık Ayrışmasının Nedenleri </vt:lpstr>
      <vt:lpstr>Fakat Ne Oldu?</vt:lpstr>
      <vt:lpstr>Slayt 13</vt:lpstr>
      <vt:lpstr>Slayt 14</vt:lpstr>
      <vt:lpstr>Slayt 15</vt:lpstr>
      <vt:lpstr>Yasal Düzenlemelerde İşyeri Hekimi Tanımlanmadı!</vt:lpstr>
      <vt:lpstr>TANI - 5510</vt:lpstr>
      <vt:lpstr>Hatta O Kadar, Öyle ki…</vt:lpstr>
      <vt:lpstr>Slayt 19</vt:lpstr>
      <vt:lpstr>SGK 2013/35 sayılı genelge</vt:lpstr>
      <vt:lpstr> TÜRKİYE’DE MESLEK HASTALIKLARI İLE  İLGİLİ TANI SÜREÇLERİ</vt:lpstr>
      <vt:lpstr>Slayt 22</vt:lpstr>
      <vt:lpstr>‘Eski’ replik, doğru soru:</vt:lpstr>
      <vt:lpstr>Slayt 24</vt:lpstr>
      <vt:lpstr>Slayt 25</vt:lpstr>
      <vt:lpstr>Slayt 26</vt:lpstr>
      <vt:lpstr>Slayt 27</vt:lpstr>
      <vt:lpstr>Slayt 28</vt:lpstr>
      <vt:lpstr> İşe Giriş ve Periyodik Muayene Algoritması</vt:lpstr>
      <vt:lpstr> Hayatta nasıl yaşanıyor?  ÇALIŞAN BİREY ŞİKAYETLE İŞYERİ HEKİMİNE  BAŞVURUR 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Kimi koruyacağız? Meslek “Hasta”sı !</vt:lpstr>
      <vt:lpstr>Peki, İYH’nin Rolü Ne?</vt:lpstr>
      <vt:lpstr>Sağlık gözetimi nedir?</vt:lpstr>
      <vt:lpstr>Sağlık Gözetimi İşyerini tanımadan yapılmaz!</vt:lpstr>
      <vt:lpstr>Sağlık Gözetimi ve Mevzuatımız</vt:lpstr>
      <vt:lpstr>Sağlık Gözetimine ILO’nın Yaklaşımı</vt:lpstr>
      <vt:lpstr>İşyeri sağlık gözetim planının oluşturulması </vt:lpstr>
      <vt:lpstr>SG Dikkate Alınması Gerekenler</vt:lpstr>
      <vt:lpstr>Slayt 50</vt:lpstr>
      <vt:lpstr>İşe Giriş Muayenesi</vt:lpstr>
      <vt:lpstr>Periyodik Önleyici Muayene </vt:lpstr>
      <vt:lpstr>Sağlık Gözetimi Muayenelerinin Gerçekleştirilmesi</vt:lpstr>
      <vt:lpstr>İŞ VE İŞÇİ UYUMU FAALİYETLERİ  </vt:lpstr>
      <vt:lpstr> Neden İhtiyaç Duyuldu?</vt:lpstr>
      <vt:lpstr>Slayt 56</vt:lpstr>
      <vt:lpstr>Slayt 57</vt:lpstr>
      <vt:lpstr> Komite Üyeleri</vt:lpstr>
      <vt:lpstr> Ne Kazanç Sağlanacak?</vt:lpstr>
      <vt:lpstr> Süreç Nasıl Çalışıyor?</vt:lpstr>
      <vt:lpstr> Neler Yapıldı?</vt:lpstr>
      <vt:lpstr> Neler Yapıldı?</vt:lpstr>
      <vt:lpstr> Gelecek Projesi</vt:lpstr>
      <vt:lpstr>Slayt 64</vt:lpstr>
      <vt:lpstr> Benchmarking</vt:lpstr>
      <vt:lpstr>Teşekkürler…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MESLEK HASTALIKLARI   VE   İŞYERİ HEKİMLERİNİN ROLÜ</dc:title>
  <dc:creator>Win7</dc:creator>
  <cp:lastModifiedBy>Lenovo</cp:lastModifiedBy>
  <cp:revision>61</cp:revision>
  <dcterms:created xsi:type="dcterms:W3CDTF">2015-09-08T18:52:33Z</dcterms:created>
  <dcterms:modified xsi:type="dcterms:W3CDTF">2015-10-05T16:09:11Z</dcterms:modified>
</cp:coreProperties>
</file>